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sldIdLst>
    <p:sldId id="509" r:id="rId5"/>
    <p:sldId id="398" r:id="rId6"/>
    <p:sldId id="575" r:id="rId7"/>
    <p:sldId id="582" r:id="rId8"/>
    <p:sldId id="583" r:id="rId9"/>
    <p:sldId id="584" r:id="rId10"/>
    <p:sldId id="591" r:id="rId11"/>
    <p:sldId id="568" r:id="rId12"/>
    <p:sldId id="593" r:id="rId13"/>
    <p:sldId id="592" r:id="rId14"/>
    <p:sldId id="594" r:id="rId15"/>
    <p:sldId id="595" r:id="rId16"/>
    <p:sldId id="596" r:id="rId17"/>
    <p:sldId id="520" r:id="rId18"/>
    <p:sldId id="378" r:id="rId19"/>
    <p:sldId id="597" r:id="rId20"/>
    <p:sldId id="518" r:id="rId21"/>
    <p:sldId id="523" r:id="rId22"/>
    <p:sldId id="517" r:id="rId23"/>
    <p:sldId id="519" r:id="rId24"/>
    <p:sldId id="521" r:id="rId25"/>
    <p:sldId id="590" r:id="rId26"/>
    <p:sldId id="522" r:id="rId27"/>
    <p:sldId id="524" r:id="rId28"/>
    <p:sldId id="525" r:id="rId29"/>
    <p:sldId id="526" r:id="rId30"/>
    <p:sldId id="527" r:id="rId31"/>
    <p:sldId id="528" r:id="rId32"/>
    <p:sldId id="529" r:id="rId33"/>
    <p:sldId id="530" r:id="rId34"/>
    <p:sldId id="588" r:id="rId35"/>
    <p:sldId id="589" r:id="rId36"/>
    <p:sldId id="516" r:id="rId37"/>
    <p:sldId id="319"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B888CC-A05E-462E-85F8-2F1A83F18B30}">
          <p14:sldIdLst>
            <p14:sldId id="509"/>
            <p14:sldId id="398"/>
            <p14:sldId id="575"/>
            <p14:sldId id="582"/>
            <p14:sldId id="583"/>
            <p14:sldId id="584"/>
            <p14:sldId id="591"/>
            <p14:sldId id="568"/>
            <p14:sldId id="593"/>
            <p14:sldId id="592"/>
            <p14:sldId id="594"/>
            <p14:sldId id="595"/>
            <p14:sldId id="596"/>
            <p14:sldId id="520"/>
            <p14:sldId id="378"/>
            <p14:sldId id="597"/>
            <p14:sldId id="518"/>
            <p14:sldId id="523"/>
            <p14:sldId id="517"/>
            <p14:sldId id="519"/>
            <p14:sldId id="521"/>
            <p14:sldId id="590"/>
            <p14:sldId id="522"/>
            <p14:sldId id="524"/>
            <p14:sldId id="525"/>
            <p14:sldId id="526"/>
            <p14:sldId id="527"/>
            <p14:sldId id="528"/>
          </p14:sldIdLst>
        </p14:section>
        <p14:section name="Untitled Section" id="{3E30B39F-17EF-412C-8B2C-A728A8F0D099}">
          <p14:sldIdLst>
            <p14:sldId id="529"/>
            <p14:sldId id="530"/>
            <p14:sldId id="588"/>
            <p14:sldId id="589"/>
            <p14:sldId id="516"/>
            <p14:sldId id="31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1C29"/>
    <a:srgbClr val="D32F2F"/>
    <a:srgbClr val="2C3E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8" autoAdjust="0"/>
    <p:restoredTop sz="76030" autoAdjust="0"/>
  </p:normalViewPr>
  <p:slideViewPr>
    <p:cSldViewPr snapToGrid="0" showGuides="1">
      <p:cViewPr varScale="1">
        <p:scale>
          <a:sx n="85" d="100"/>
          <a:sy n="85" d="100"/>
        </p:scale>
        <p:origin x="1152" y="90"/>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12</a:t>
            </a:fld>
            <a:endParaRPr lang="zh-CN" altLang="en-US"/>
          </a:p>
        </p:txBody>
      </p:sp>
    </p:spTree>
    <p:extLst>
      <p:ext uri="{BB962C8B-B14F-4D97-AF65-F5344CB8AC3E}">
        <p14:creationId xmlns:p14="http://schemas.microsoft.com/office/powerpoint/2010/main" val="4198938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13</a:t>
            </a:fld>
            <a:endParaRPr lang="zh-CN" altLang="en-US"/>
          </a:p>
        </p:txBody>
      </p:sp>
    </p:spTree>
    <p:extLst>
      <p:ext uri="{BB962C8B-B14F-4D97-AF65-F5344CB8AC3E}">
        <p14:creationId xmlns:p14="http://schemas.microsoft.com/office/powerpoint/2010/main" val="988911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15</a:t>
            </a:fld>
            <a:endParaRPr lang="zh-CN" altLang="en-US"/>
          </a:p>
        </p:txBody>
      </p:sp>
    </p:spTree>
    <p:extLst>
      <p:ext uri="{BB962C8B-B14F-4D97-AF65-F5344CB8AC3E}">
        <p14:creationId xmlns:p14="http://schemas.microsoft.com/office/powerpoint/2010/main" val="2791147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a:t>
            </a:r>
            <a:r>
              <a:rPr lang="en-US" dirty="0" err="1"/>
              <a:t>này</a:t>
            </a:r>
            <a:r>
              <a:rPr lang="en-US" dirty="0"/>
              <a:t> </a:t>
            </a:r>
            <a:r>
              <a:rPr lang="en-US" dirty="0" err="1"/>
              <a:t>sẽ</a:t>
            </a:r>
            <a:r>
              <a:rPr lang="en-US" dirty="0"/>
              <a:t> </a:t>
            </a:r>
            <a:r>
              <a:rPr lang="en-US" dirty="0" err="1"/>
              <a:t>được</a:t>
            </a:r>
            <a:r>
              <a:rPr lang="en-US" dirty="0"/>
              <a:t> </a:t>
            </a:r>
            <a:r>
              <a:rPr lang="en-US" dirty="0" err="1"/>
              <a:t>nói</a:t>
            </a:r>
            <a:r>
              <a:rPr lang="en-US" dirty="0"/>
              <a:t> </a:t>
            </a:r>
            <a:r>
              <a:rPr lang="en-US" dirty="0" err="1"/>
              <a:t>sơ</a:t>
            </a:r>
            <a:r>
              <a:rPr lang="en-US" dirty="0"/>
              <a:t> </a:t>
            </a:r>
            <a:r>
              <a:rPr lang="en-US" dirty="0" err="1"/>
              <a:t>lại</a:t>
            </a:r>
            <a:r>
              <a:rPr lang="en-US" dirty="0"/>
              <a:t> ở </a:t>
            </a:r>
            <a:r>
              <a:rPr lang="en-US" dirty="0" err="1"/>
              <a:t>bài</a:t>
            </a:r>
            <a:r>
              <a:rPr lang="en-US" dirty="0"/>
              <a:t> </a:t>
            </a:r>
            <a:r>
              <a:rPr lang="en-US" dirty="0" err="1"/>
              <a:t>thực</a:t>
            </a:r>
            <a:r>
              <a:rPr lang="en-US" dirty="0"/>
              <a:t> </a:t>
            </a:r>
            <a:r>
              <a:rPr lang="en-US" dirty="0" err="1"/>
              <a:t>hành</a:t>
            </a:r>
            <a:r>
              <a:rPr lang="en-US" dirty="0"/>
              <a:t> </a:t>
            </a:r>
            <a:r>
              <a:rPr lang="en-US" dirty="0" err="1"/>
              <a:t>nên</a:t>
            </a:r>
            <a:r>
              <a:rPr lang="en-US" dirty="0"/>
              <a:t> </a:t>
            </a:r>
            <a:r>
              <a:rPr lang="en-US" dirty="0" err="1"/>
              <a:t>phần</a:t>
            </a:r>
            <a:r>
              <a:rPr lang="en-US" dirty="0"/>
              <a:t> Lý </a:t>
            </a:r>
            <a:r>
              <a:rPr lang="en-US" dirty="0" err="1"/>
              <a:t>thuyết</a:t>
            </a:r>
            <a:r>
              <a:rPr lang="en-US" dirty="0"/>
              <a:t> </a:t>
            </a:r>
            <a:r>
              <a:rPr lang="en-US" dirty="0" err="1"/>
              <a:t>đi</a:t>
            </a:r>
            <a:r>
              <a:rPr lang="en-US" dirty="0"/>
              <a:t> </a:t>
            </a:r>
            <a:r>
              <a:rPr lang="en-US" dirty="0" err="1"/>
              <a:t>lướt</a:t>
            </a:r>
            <a:r>
              <a:rPr lang="en-US" dirty="0"/>
              <a:t> </a:t>
            </a:r>
            <a:r>
              <a:rPr lang="en-US" dirty="0" err="1"/>
              <a:t>nhanh</a:t>
            </a:r>
            <a:r>
              <a:rPr lang="en-US" dirty="0"/>
              <a:t> </a:t>
            </a:r>
            <a:r>
              <a:rPr lang="en-US" dirty="0" err="1"/>
              <a:t>cũng</a:t>
            </a:r>
            <a:r>
              <a:rPr lang="en-US" dirty="0"/>
              <a:t> </a:t>
            </a:r>
            <a:r>
              <a:rPr lang="en-US" dirty="0" err="1"/>
              <a:t>đc</a:t>
            </a:r>
            <a:endParaRPr lang="en-US" dirty="0"/>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16</a:t>
            </a:fld>
            <a:endParaRPr lang="zh-CN" altLang="en-US"/>
          </a:p>
        </p:txBody>
      </p:sp>
    </p:spTree>
    <p:extLst>
      <p:ext uri="{BB962C8B-B14F-4D97-AF65-F5344CB8AC3E}">
        <p14:creationId xmlns:p14="http://schemas.microsoft.com/office/powerpoint/2010/main" val="4024632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18</a:t>
            </a:fld>
            <a:endParaRPr lang="zh-CN" altLang="en-US"/>
          </a:p>
        </p:txBody>
      </p:sp>
    </p:spTree>
    <p:extLst>
      <p:ext uri="{BB962C8B-B14F-4D97-AF65-F5344CB8AC3E}">
        <p14:creationId xmlns:p14="http://schemas.microsoft.com/office/powerpoint/2010/main" val="3342382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20</a:t>
            </a:fld>
            <a:endParaRPr lang="zh-CN" altLang="en-US"/>
          </a:p>
        </p:txBody>
      </p:sp>
    </p:spTree>
    <p:extLst>
      <p:ext uri="{BB962C8B-B14F-4D97-AF65-F5344CB8AC3E}">
        <p14:creationId xmlns:p14="http://schemas.microsoft.com/office/powerpoint/2010/main" val="2610548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21</a:t>
            </a:fld>
            <a:endParaRPr lang="zh-CN" altLang="en-US"/>
          </a:p>
        </p:txBody>
      </p:sp>
    </p:spTree>
    <p:extLst>
      <p:ext uri="{BB962C8B-B14F-4D97-AF65-F5344CB8AC3E}">
        <p14:creationId xmlns:p14="http://schemas.microsoft.com/office/powerpoint/2010/main" val="362377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22</a:t>
            </a:fld>
            <a:endParaRPr lang="zh-CN" altLang="en-US"/>
          </a:p>
        </p:txBody>
      </p:sp>
    </p:spTree>
    <p:extLst>
      <p:ext uri="{BB962C8B-B14F-4D97-AF65-F5344CB8AC3E}">
        <p14:creationId xmlns:p14="http://schemas.microsoft.com/office/powerpoint/2010/main" val="1495949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23</a:t>
            </a:fld>
            <a:endParaRPr lang="zh-CN" altLang="en-US"/>
          </a:p>
        </p:txBody>
      </p:sp>
    </p:spTree>
    <p:extLst>
      <p:ext uri="{BB962C8B-B14F-4D97-AF65-F5344CB8AC3E}">
        <p14:creationId xmlns:p14="http://schemas.microsoft.com/office/powerpoint/2010/main" val="145651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24</a:t>
            </a:fld>
            <a:endParaRPr lang="zh-CN" altLang="en-US"/>
          </a:p>
        </p:txBody>
      </p:sp>
    </p:spTree>
    <p:extLst>
      <p:ext uri="{BB962C8B-B14F-4D97-AF65-F5344CB8AC3E}">
        <p14:creationId xmlns:p14="http://schemas.microsoft.com/office/powerpoint/2010/main" val="82945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WWW (TED-Ed): https://youtu.be/J8hzJxb0rpc</a:t>
            </a:r>
          </a:p>
          <a:p>
            <a:endParaRPr lang="en-US" dirty="0"/>
          </a:p>
          <a:p>
            <a:r>
              <a:rPr lang="vi-VN" b="0" i="0" dirty="0">
                <a:solidFill>
                  <a:srgbClr val="575859"/>
                </a:solidFill>
                <a:effectLst/>
                <a:latin typeface="sans"/>
              </a:rPr>
              <a:t>Nhiều người thường lầm tưởng World Wide Web là Internet nhưng thật ra không phải vậy. WWW là gì? Sự khác nhau giữa Interner và WWW. Xem ngay bài viết sau đây.</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3</a:t>
            </a:fld>
            <a:endParaRPr lang="zh-CN" altLang="en-US"/>
          </a:p>
        </p:txBody>
      </p:sp>
    </p:spTree>
    <p:extLst>
      <p:ext uri="{BB962C8B-B14F-4D97-AF65-F5344CB8AC3E}">
        <p14:creationId xmlns:p14="http://schemas.microsoft.com/office/powerpoint/2010/main" val="2074855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25</a:t>
            </a:fld>
            <a:endParaRPr lang="zh-CN" altLang="en-US"/>
          </a:p>
        </p:txBody>
      </p:sp>
    </p:spTree>
    <p:extLst>
      <p:ext uri="{BB962C8B-B14F-4D97-AF65-F5344CB8AC3E}">
        <p14:creationId xmlns:p14="http://schemas.microsoft.com/office/powerpoint/2010/main" val="2232219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26</a:t>
            </a:fld>
            <a:endParaRPr lang="zh-CN" altLang="en-US"/>
          </a:p>
        </p:txBody>
      </p:sp>
    </p:spTree>
    <p:extLst>
      <p:ext uri="{BB962C8B-B14F-4D97-AF65-F5344CB8AC3E}">
        <p14:creationId xmlns:p14="http://schemas.microsoft.com/office/powerpoint/2010/main" val="407997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27</a:t>
            </a:fld>
            <a:endParaRPr lang="zh-CN" altLang="en-US"/>
          </a:p>
        </p:txBody>
      </p:sp>
    </p:spTree>
    <p:extLst>
      <p:ext uri="{BB962C8B-B14F-4D97-AF65-F5344CB8AC3E}">
        <p14:creationId xmlns:p14="http://schemas.microsoft.com/office/powerpoint/2010/main" val="3074859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28</a:t>
            </a:fld>
            <a:endParaRPr lang="zh-CN" altLang="en-US"/>
          </a:p>
        </p:txBody>
      </p:sp>
    </p:spTree>
    <p:extLst>
      <p:ext uri="{BB962C8B-B14F-4D97-AF65-F5344CB8AC3E}">
        <p14:creationId xmlns:p14="http://schemas.microsoft.com/office/powerpoint/2010/main" val="407679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29</a:t>
            </a:fld>
            <a:endParaRPr lang="zh-CN" altLang="en-US"/>
          </a:p>
        </p:txBody>
      </p:sp>
    </p:spTree>
    <p:extLst>
      <p:ext uri="{BB962C8B-B14F-4D97-AF65-F5344CB8AC3E}">
        <p14:creationId xmlns:p14="http://schemas.microsoft.com/office/powerpoint/2010/main" val="2404236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30</a:t>
            </a:fld>
            <a:endParaRPr lang="zh-CN" altLang="en-US"/>
          </a:p>
        </p:txBody>
      </p:sp>
    </p:spTree>
    <p:extLst>
      <p:ext uri="{BB962C8B-B14F-4D97-AF65-F5344CB8AC3E}">
        <p14:creationId xmlns:p14="http://schemas.microsoft.com/office/powerpoint/2010/main" val="1742290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54329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4281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34</a:t>
            </a:fld>
            <a:endParaRPr lang="zh-CN" altLang="en-US"/>
          </a:p>
        </p:txBody>
      </p:sp>
    </p:spTree>
    <p:extLst>
      <p:ext uri="{BB962C8B-B14F-4D97-AF65-F5344CB8AC3E}">
        <p14:creationId xmlns:p14="http://schemas.microsoft.com/office/powerpoint/2010/main" val="92347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333333"/>
                </a:solidFill>
                <a:effectLst/>
                <a:latin typeface="sans"/>
              </a:rPr>
              <a:t>Vào thời điểm ấy, thể thức siêu văn bản cùng internet đã có mặt trên thị trường nhưng chưa có ai nghĩ rằng sẽ sử dụng nó trong việc chia sẻ dữ liệu. Sau đó, TimBL đề xuất sử dụng 3 công nghệ chính để toàn bộ các máy tính có thể “hiểu” lẫn nhau, đó là thuật ngữ HTML, URL, HTTP. Đến nay, cả 3 công nghệ này vẫn còn được sử dụng rộng rãi. Ngoài ra, Nhà Khoa học máy tính TimBL cũng chính là “cha đẻ” phát triển trình duyệt web cùng web server đầu tiên của thế giới.</a:t>
            </a:r>
            <a:endParaRPr lang="en-US" b="0" i="0" dirty="0">
              <a:solidFill>
                <a:srgbClr val="333333"/>
              </a:solidFill>
              <a:effectLst/>
              <a:latin typeface="sans"/>
            </a:endParaRPr>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4</a:t>
            </a:fld>
            <a:endParaRPr lang="zh-CN" altLang="en-US"/>
          </a:p>
        </p:txBody>
      </p:sp>
    </p:spTree>
    <p:extLst>
      <p:ext uri="{BB962C8B-B14F-4D97-AF65-F5344CB8AC3E}">
        <p14:creationId xmlns:p14="http://schemas.microsoft.com/office/powerpoint/2010/main" val="292504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333333"/>
                </a:solidFill>
                <a:effectLst/>
                <a:latin typeface="sans"/>
              </a:rPr>
              <a:t>Thực tế, không ít người đến nay vẫn nhầm tưởng giữa WWW và internet. Họ cho rằng WWW, internet là một. Xét về bản chất và phương thức hoạt động, chúng hoàn toàn khác nhau.</a:t>
            </a:r>
          </a:p>
          <a:p>
            <a:pPr algn="l">
              <a:buFont typeface="Arial" panose="020B0604020202020204" pitchFamily="34" charset="0"/>
              <a:buChar char="•"/>
            </a:pPr>
            <a:r>
              <a:rPr lang="vi-VN" b="0" i="0" dirty="0">
                <a:solidFill>
                  <a:srgbClr val="333333"/>
                </a:solidFill>
                <a:effectLst/>
                <a:latin typeface="sans"/>
              </a:rPr>
              <a:t>Internet có khả năng kết nối tất cả các máy tính trên toàn thế giới, để tạo thành hệ thống trao đổi thông tin xuyên suốt. Còn WWW là tập hợp những website trên internet. Đồng thời, trình duyệt web phải sử dụng internet để có thể truy cập vào WWW.</a:t>
            </a:r>
          </a:p>
          <a:p>
            <a:pPr algn="l">
              <a:buFont typeface="Arial" panose="020B0604020202020204" pitchFamily="34" charset="0"/>
              <a:buChar char="•"/>
            </a:pPr>
            <a:r>
              <a:rPr lang="vi-VN" b="0" i="0" dirty="0">
                <a:solidFill>
                  <a:srgbClr val="333333"/>
                </a:solidFill>
                <a:effectLst/>
                <a:latin typeface="sans"/>
              </a:rPr>
              <a:t>Các thông tin sử dụng giao thức Protocol để truyền đi trên internet. Còn WWW thực hiện truy xuất thông tin trên môi trường internet bằng giao thức HTTP và HTTP lại là một ngôn ngữ lập trình được dùng trên internet.</a:t>
            </a:r>
          </a:p>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5</a:t>
            </a:fld>
            <a:endParaRPr lang="zh-CN" altLang="en-US"/>
          </a:p>
        </p:txBody>
      </p:sp>
    </p:spTree>
    <p:extLst>
      <p:ext uri="{BB962C8B-B14F-4D97-AF65-F5344CB8AC3E}">
        <p14:creationId xmlns:p14="http://schemas.microsoft.com/office/powerpoint/2010/main" val="334652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6</a:t>
            </a:fld>
            <a:endParaRPr lang="zh-CN" altLang="en-US"/>
          </a:p>
        </p:txBody>
      </p:sp>
    </p:spTree>
    <p:extLst>
      <p:ext uri="{BB962C8B-B14F-4D97-AF65-F5344CB8AC3E}">
        <p14:creationId xmlns:p14="http://schemas.microsoft.com/office/powerpoint/2010/main" val="3491290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8</a:t>
            </a:fld>
            <a:endParaRPr lang="zh-CN" altLang="en-US"/>
          </a:p>
        </p:txBody>
      </p:sp>
    </p:spTree>
    <p:extLst>
      <p:ext uri="{BB962C8B-B14F-4D97-AF65-F5344CB8AC3E}">
        <p14:creationId xmlns:p14="http://schemas.microsoft.com/office/powerpoint/2010/main" val="226711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9</a:t>
            </a:fld>
            <a:endParaRPr lang="zh-CN" altLang="en-US"/>
          </a:p>
        </p:txBody>
      </p:sp>
    </p:spTree>
    <p:extLst>
      <p:ext uri="{BB962C8B-B14F-4D97-AF65-F5344CB8AC3E}">
        <p14:creationId xmlns:p14="http://schemas.microsoft.com/office/powerpoint/2010/main" val="2902417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10</a:t>
            </a:fld>
            <a:endParaRPr lang="zh-CN" altLang="en-US"/>
          </a:p>
        </p:txBody>
      </p:sp>
    </p:spTree>
    <p:extLst>
      <p:ext uri="{BB962C8B-B14F-4D97-AF65-F5344CB8AC3E}">
        <p14:creationId xmlns:p14="http://schemas.microsoft.com/office/powerpoint/2010/main" val="1914812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04242-42E4-462F-B9A6-468AC33D61A2}" type="slidenum">
              <a:rPr lang="zh-CN" altLang="en-US" smtClean="0"/>
              <a:t>11</a:t>
            </a:fld>
            <a:endParaRPr lang="zh-CN" altLang="en-US"/>
          </a:p>
        </p:txBody>
      </p:sp>
    </p:spTree>
    <p:extLst>
      <p:ext uri="{BB962C8B-B14F-4D97-AF65-F5344CB8AC3E}">
        <p14:creationId xmlns:p14="http://schemas.microsoft.com/office/powerpoint/2010/main" val="1284995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cgUZmx7EhKU"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youtu.be/OT9Bfwdc95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hostingviet.vn/world-wide-web-la-gi"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1302112" y="1625116"/>
            <a:ext cx="10184776"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NHẬP MÔN CÔNG NGHỆ THÔNG TIN</a:t>
            </a: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086472"/>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033852"/>
            <a:ext cx="4329488" cy="87197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b="1" dirty="0" err="1">
                <a:solidFill>
                  <a:schemeClr val="bg2">
                    <a:lumMod val="50000"/>
                  </a:schemeClr>
                </a:solidFill>
                <a:latin typeface="Cambria" panose="02040503050406030204" pitchFamily="18" charset="0"/>
                <a:ea typeface="+mj-ea"/>
              </a:rPr>
              <a:t>Nhóm</a:t>
            </a:r>
            <a:r>
              <a:rPr lang="en-US" altLang="zh-CN" b="1" dirty="0">
                <a:solidFill>
                  <a:schemeClr val="bg2">
                    <a:lumMod val="50000"/>
                  </a:schemeClr>
                </a:solidFill>
                <a:latin typeface="Cambria" panose="02040503050406030204" pitchFamily="18" charset="0"/>
                <a:ea typeface="+mj-ea"/>
              </a:rPr>
              <a:t> GV </a:t>
            </a:r>
            <a:r>
              <a:rPr lang="en-US" altLang="zh-CN" b="1" dirty="0" err="1">
                <a:solidFill>
                  <a:schemeClr val="bg2">
                    <a:lumMod val="50000"/>
                  </a:schemeClr>
                </a:solidFill>
                <a:latin typeface="Cambria" panose="02040503050406030204" pitchFamily="18" charset="0"/>
                <a:ea typeface="+mj-ea"/>
              </a:rPr>
              <a:t>biên</a:t>
            </a:r>
            <a:r>
              <a:rPr lang="en-US" altLang="zh-CN" b="1" dirty="0">
                <a:solidFill>
                  <a:schemeClr val="bg2">
                    <a:lumMod val="50000"/>
                  </a:schemeClr>
                </a:solidFill>
                <a:latin typeface="Cambria" panose="02040503050406030204" pitchFamily="18" charset="0"/>
                <a:ea typeface="+mj-ea"/>
              </a:rPr>
              <a:t> </a:t>
            </a:r>
            <a:r>
              <a:rPr lang="en-US" altLang="zh-CN" b="1" dirty="0" err="1">
                <a:solidFill>
                  <a:schemeClr val="bg2">
                    <a:lumMod val="50000"/>
                  </a:schemeClr>
                </a:solidFill>
                <a:latin typeface="Cambria" panose="02040503050406030204" pitchFamily="18" charset="0"/>
                <a:ea typeface="+mj-ea"/>
              </a:rPr>
              <a:t>soạn</a:t>
            </a:r>
            <a:r>
              <a:rPr lang="en-US" altLang="zh-CN" b="1" dirty="0">
                <a:solidFill>
                  <a:schemeClr val="bg2">
                    <a:lumMod val="50000"/>
                  </a:schemeClr>
                </a:solidFill>
                <a:latin typeface="Cambria" panose="02040503050406030204" pitchFamily="18" charset="0"/>
                <a:ea typeface="+mj-ea"/>
              </a:rPr>
              <a:t>: </a:t>
            </a:r>
          </a:p>
          <a:p>
            <a:pPr>
              <a:lnSpc>
                <a:spcPct val="150000"/>
              </a:lnSpc>
            </a:pPr>
            <a:r>
              <a:rPr lang="en-US" altLang="zh-CN" b="1" dirty="0">
                <a:solidFill>
                  <a:schemeClr val="bg2">
                    <a:lumMod val="50000"/>
                  </a:schemeClr>
                </a:solidFill>
                <a:latin typeface="Cambria" panose="02040503050406030204" pitchFamily="18" charset="0"/>
              </a:rPr>
              <a:t>Khoa Công nghệ thông tin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a:solidFill>
                  <a:srgbClr val="2C3E50"/>
                </a:solidFill>
                <a:latin typeface="Cambria" panose="02040503050406030204" pitchFamily="18" charset="0"/>
                <a:ea typeface="Tahoma" panose="020B0604030504040204" pitchFamily="34" charset="0"/>
                <a:cs typeface="Tahoma" panose="020B0604030504040204" pitchFamily="34" charset="0"/>
              </a:rPr>
              <a:t>(INTRODUCTION TO INFORMATION TECHNOLOGY)</a:t>
            </a:r>
            <a:endPar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341638"/>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66263"/>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I – NĂM HỌC 2022-2023</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953768"/>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6043476"/>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953768"/>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28 - CNTT</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1783644" y="2899414"/>
            <a:ext cx="8937281" cy="584775"/>
          </a:xfrm>
          <a:prstGeom prst="rect">
            <a:avLst/>
          </a:prstGeom>
          <a:noFill/>
        </p:spPr>
        <p:txBody>
          <a:bodyPr wrap="square" rtlCol="0">
            <a:spAutoFit/>
            <a:scene3d>
              <a:camera prst="orthographicFront"/>
              <a:lightRig rig="threePt" dir="t"/>
            </a:scene3d>
            <a:sp3d contourW="12700"/>
          </a:bodyPr>
          <a:lstStyle/>
          <a:p>
            <a:pPr algn="ct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CHƯƠNG 5: WWW và HTML CƠ BẢN</a:t>
            </a:r>
          </a:p>
        </p:txBody>
      </p:sp>
    </p:spTree>
    <p:extLst>
      <p:ext uri="{BB962C8B-B14F-4D97-AF65-F5344CB8AC3E}">
        <p14:creationId xmlns:p14="http://schemas.microsoft.com/office/powerpoint/2010/main" val="246945778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HTML HOẠT ĐỘNG THẾ NÀO?</a:t>
            </a:r>
            <a:endParaRPr lang="en-US" sz="3200" dirty="0">
              <a:solidFill>
                <a:srgbClr val="D51C29"/>
              </a:solidFill>
            </a:endParaRPr>
          </a:p>
        </p:txBody>
      </p:sp>
      <p:sp>
        <p:nvSpPr>
          <p:cNvPr id="5" name="Rectangle 4"/>
          <p:cNvSpPr/>
          <p:nvPr/>
        </p:nvSpPr>
        <p:spPr>
          <a:xfrm>
            <a:off x="322775" y="1164411"/>
            <a:ext cx="11462825" cy="4308872"/>
          </a:xfrm>
          <a:prstGeom prst="rect">
            <a:avLst/>
          </a:prstGeom>
        </p:spPr>
        <p:txBody>
          <a:bodyPr wrap="square">
            <a:spAutoFit/>
          </a:bodyPr>
          <a:lstStyle/>
          <a:p>
            <a:pPr marL="457200" indent="-457200" algn="l" fontAlgn="base">
              <a:spcBef>
                <a:spcPts val="1200"/>
              </a:spcBef>
              <a:buClr>
                <a:srgbClr val="C00000"/>
              </a:buClr>
              <a:buFont typeface="Wingdings" panose="05000000000000000000" pitchFamily="2" charset="2"/>
              <a:buChar char="v"/>
            </a:pPr>
            <a:r>
              <a:rPr lang="vi-VN" sz="2400" b="0" i="0" dirty="0">
                <a:solidFill>
                  <a:srgbClr val="333333"/>
                </a:solidFill>
                <a:effectLst/>
                <a:latin typeface="Roboto" panose="02000000000000000000" pitchFamily="2" charset="0"/>
              </a:rPr>
              <a:t>Khi bạn gõ ra 1 tên miền, trình duyệt mà bạn đang sử dụng (chẳng hạn như Chrome) sẽ kết nối tới 1 máy chủ web, bằng cách dùng 1 địa chỉ IP, vốn được thấy bằng cách phân giải tên miền đó (DNS). Máy chủ web chính là 1 máy tính được kết nối tới internet và nhận các yêu cầu tới trang web từ trình duyệt của bạn. Máy chủ sau đó sẽ gửi trả thông tin về trình duyệt của bạn, là 1 tài liệu HTML, để hiển thị trang web!</a:t>
            </a:r>
            <a:endParaRPr lang="en-US" sz="2400" b="0" i="0" dirty="0">
              <a:solidFill>
                <a:srgbClr val="333333"/>
              </a:solidFill>
              <a:effectLst/>
              <a:latin typeface="Roboto" panose="02000000000000000000" pitchFamily="2" charset="0"/>
            </a:endParaRPr>
          </a:p>
          <a:p>
            <a:pPr marL="457200" indent="-457200" algn="l" fontAlgn="base">
              <a:spcBef>
                <a:spcPts val="1200"/>
              </a:spcBef>
              <a:buClr>
                <a:srgbClr val="C00000"/>
              </a:buClr>
              <a:buFont typeface="Wingdings" panose="05000000000000000000" pitchFamily="2" charset="2"/>
              <a:buChar char="v"/>
            </a:pPr>
            <a:r>
              <a:rPr lang="vi-VN" sz="2400" b="0" i="0" dirty="0">
                <a:solidFill>
                  <a:srgbClr val="333333"/>
                </a:solidFill>
                <a:effectLst/>
                <a:latin typeface="Roboto" panose="02000000000000000000" pitchFamily="2" charset="0"/>
              </a:rPr>
              <a:t>Một tập tin HTML sẽ bao gồm các phần tử HTML và được lưu lại dưới đuôi mở rộng là .html hoặc .htm. Khi một tập tin HTML được hình thành, việc xử lý nó sẽ do trình duyệt web đảm nhận. Trình duyệt sẽ đóng vai trò đọc hiểu nội dung HTML từ các thẻ bên trong và sẽ chuyển sang dạng văn bản đã được đánh dấu để đọc, nghe hoặc hiểu (do các bot máy tính hiểu)</a:t>
            </a:r>
          </a:p>
        </p:txBody>
      </p:sp>
    </p:spTree>
    <p:extLst>
      <p:ext uri="{BB962C8B-B14F-4D97-AF65-F5344CB8AC3E}">
        <p14:creationId xmlns:p14="http://schemas.microsoft.com/office/powerpoint/2010/main" val="117979705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HTML DÙNG ĐỂ LÀM GÌ?</a:t>
            </a:r>
            <a:endParaRPr lang="en-US" sz="3200" dirty="0">
              <a:solidFill>
                <a:srgbClr val="D51C29"/>
              </a:solidFill>
            </a:endParaRPr>
          </a:p>
        </p:txBody>
      </p:sp>
      <p:sp>
        <p:nvSpPr>
          <p:cNvPr id="5" name="Rectangle 4"/>
          <p:cNvSpPr/>
          <p:nvPr/>
        </p:nvSpPr>
        <p:spPr>
          <a:xfrm>
            <a:off x="322775" y="1164411"/>
            <a:ext cx="11462825" cy="2462213"/>
          </a:xfrm>
          <a:prstGeom prst="rect">
            <a:avLst/>
          </a:prstGeom>
        </p:spPr>
        <p:txBody>
          <a:bodyPr wrap="square">
            <a:spAutoFit/>
          </a:bodyPr>
          <a:lstStyle/>
          <a:p>
            <a:pPr marL="457200" indent="-457200" algn="l" fontAlgn="base">
              <a:spcBef>
                <a:spcPts val="1200"/>
              </a:spcBef>
              <a:buClr>
                <a:srgbClr val="C00000"/>
              </a:buClr>
              <a:buFont typeface="Wingdings" panose="05000000000000000000" pitchFamily="2" charset="2"/>
              <a:buChar char="v"/>
            </a:pPr>
            <a:r>
              <a:rPr lang="vi-VN" sz="2400" b="0" i="0" dirty="0">
                <a:solidFill>
                  <a:srgbClr val="333333"/>
                </a:solidFill>
                <a:effectLst/>
                <a:latin typeface="Roboto" panose="02000000000000000000" pitchFamily="2" charset="0"/>
              </a:rPr>
              <a:t>HTML là một loại ngôn ngữ đánh dấu siêu văn bản, với mục đích cấu trúc thành các cấu trúc cơ bản của một trang web để website trở thành một hệ thống hoàn chỉnh.</a:t>
            </a:r>
            <a:endParaRPr lang="en-US" sz="2400" b="0" i="0" dirty="0">
              <a:solidFill>
                <a:srgbClr val="333333"/>
              </a:solidFill>
              <a:effectLst/>
              <a:latin typeface="Roboto" panose="02000000000000000000" pitchFamily="2" charset="0"/>
            </a:endParaRPr>
          </a:p>
          <a:p>
            <a:pPr marL="457200" indent="-457200" algn="l" fontAlgn="base">
              <a:spcBef>
                <a:spcPts val="1200"/>
              </a:spcBef>
              <a:buClr>
                <a:srgbClr val="C00000"/>
              </a:buClr>
              <a:buFont typeface="Wingdings" panose="05000000000000000000" pitchFamily="2" charset="2"/>
              <a:buChar char="v"/>
            </a:pPr>
            <a:r>
              <a:rPr lang="vi-VN" sz="2400" b="0" i="0" dirty="0">
                <a:solidFill>
                  <a:srgbClr val="333333"/>
                </a:solidFill>
                <a:effectLst/>
                <a:latin typeface="Roboto" panose="02000000000000000000" pitchFamily="2" charset="0"/>
              </a:rPr>
              <a:t>HTML dùng ngôn ngữ của mình để đánh dấu siêu văn bản, điều này sẽ giúp các văn bản trên trên website được chia bố cục rõ ràng, chia khung sườn các thành phần của trang web, tạo trang web thành một hệ thống hoàn chỉnh.</a:t>
            </a:r>
          </a:p>
        </p:txBody>
      </p:sp>
      <p:sp>
        <p:nvSpPr>
          <p:cNvPr id="4" name="TextBox 3">
            <a:extLst>
              <a:ext uri="{FF2B5EF4-FFF2-40B4-BE49-F238E27FC236}">
                <a16:creationId xmlns:a16="http://schemas.microsoft.com/office/drawing/2014/main" id="{B3329900-EEF9-529D-8BC0-0580ECDEE2A9}"/>
              </a:ext>
            </a:extLst>
          </p:cNvPr>
          <p:cNvSpPr txBox="1"/>
          <p:nvPr/>
        </p:nvSpPr>
        <p:spPr>
          <a:xfrm>
            <a:off x="440267" y="5693589"/>
            <a:ext cx="10622844" cy="646331"/>
          </a:xfrm>
          <a:prstGeom prst="rect">
            <a:avLst/>
          </a:prstGeom>
          <a:noFill/>
        </p:spPr>
        <p:txBody>
          <a:bodyPr wrap="square">
            <a:spAutoFit/>
          </a:bodyPr>
          <a:lstStyle/>
          <a:p>
            <a:r>
              <a:rPr lang="en-US" dirty="0"/>
              <a:t>Khoa học </a:t>
            </a:r>
            <a:r>
              <a:rPr lang="en-US" dirty="0" err="1"/>
              <a:t>áy</a:t>
            </a:r>
            <a:r>
              <a:rPr lang="en-US" dirty="0"/>
              <a:t> tính tập 30 (Tri </a:t>
            </a:r>
            <a:r>
              <a:rPr lang="en-US" dirty="0" err="1"/>
              <a:t>thức</a:t>
            </a:r>
            <a:r>
              <a:rPr lang="en-US" dirty="0"/>
              <a:t> nhân </a:t>
            </a:r>
            <a:r>
              <a:rPr lang="en-US" dirty="0" err="1"/>
              <a:t>loại</a:t>
            </a:r>
            <a:r>
              <a:rPr lang="en-US" dirty="0"/>
              <a:t>): </a:t>
            </a:r>
            <a:r>
              <a:rPr lang="en-US" dirty="0">
                <a:hlinkClick r:id="rId3"/>
              </a:rPr>
              <a:t>https://youtu.be/cgUZmx7EhKU</a:t>
            </a:r>
            <a:r>
              <a:rPr lang="en-US" dirty="0"/>
              <a:t> </a:t>
            </a:r>
            <a:br>
              <a:rPr lang="en-US" dirty="0"/>
            </a:br>
            <a:r>
              <a:rPr lang="en-US" i="1" dirty="0"/>
              <a:t>(link </a:t>
            </a:r>
            <a:r>
              <a:rPr lang="en-US" i="1" dirty="0" err="1"/>
              <a:t>này</a:t>
            </a:r>
            <a:r>
              <a:rPr lang="en-US" i="1" dirty="0"/>
              <a:t> </a:t>
            </a:r>
            <a:r>
              <a:rPr lang="en-US" i="1" dirty="0" err="1"/>
              <a:t>hướng</a:t>
            </a:r>
            <a:r>
              <a:rPr lang="en-US" i="1" dirty="0"/>
              <a:t> </a:t>
            </a:r>
            <a:r>
              <a:rPr lang="en-US" i="1" dirty="0" err="1"/>
              <a:t>dẫn</a:t>
            </a:r>
            <a:r>
              <a:rPr lang="en-US" i="1" dirty="0"/>
              <a:t> chi </a:t>
            </a:r>
            <a:r>
              <a:rPr lang="en-US" i="1" dirty="0" err="1"/>
              <a:t>tiết</a:t>
            </a:r>
            <a:r>
              <a:rPr lang="en-US" i="1" dirty="0"/>
              <a:t> </a:t>
            </a:r>
            <a:r>
              <a:rPr lang="en-US" i="1" dirty="0" err="1"/>
              <a:t>hơn</a:t>
            </a:r>
            <a:r>
              <a:rPr lang="en-US" i="1" dirty="0"/>
              <a:t> </a:t>
            </a:r>
            <a:r>
              <a:rPr lang="en-US" i="1" dirty="0" err="1"/>
              <a:t>về</a:t>
            </a:r>
            <a:r>
              <a:rPr lang="en-US" i="1" dirty="0"/>
              <a:t> </a:t>
            </a:r>
            <a:r>
              <a:rPr lang="en-US" i="1" dirty="0" err="1"/>
              <a:t>trang</a:t>
            </a:r>
            <a:r>
              <a:rPr lang="en-US" i="1" dirty="0"/>
              <a:t> HTML)</a:t>
            </a:r>
          </a:p>
        </p:txBody>
      </p:sp>
    </p:spTree>
    <p:extLst>
      <p:ext uri="{BB962C8B-B14F-4D97-AF65-F5344CB8AC3E}">
        <p14:creationId xmlns:p14="http://schemas.microsoft.com/office/powerpoint/2010/main" val="1337152112"/>
      </p:ext>
    </p:extLst>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CẤU TRÚC CỦA HTML</a:t>
            </a:r>
            <a:endParaRPr lang="en-US" sz="3200" dirty="0">
              <a:solidFill>
                <a:srgbClr val="D51C29"/>
              </a:solidFill>
            </a:endParaRPr>
          </a:p>
        </p:txBody>
      </p:sp>
      <p:sp>
        <p:nvSpPr>
          <p:cNvPr id="5" name="Rectangle 4"/>
          <p:cNvSpPr/>
          <p:nvPr/>
        </p:nvSpPr>
        <p:spPr>
          <a:xfrm>
            <a:off x="322775" y="1164411"/>
            <a:ext cx="11462825" cy="2462213"/>
          </a:xfrm>
          <a:prstGeom prst="rect">
            <a:avLst/>
          </a:prstGeom>
        </p:spPr>
        <p:txBody>
          <a:bodyPr wrap="square">
            <a:spAutoFit/>
          </a:bodyPr>
          <a:lstStyle/>
          <a:p>
            <a:pPr marL="457200" indent="-457200" algn="l" fontAlgn="base">
              <a:spcBef>
                <a:spcPts val="1200"/>
              </a:spcBef>
              <a:buClr>
                <a:srgbClr val="C00000"/>
              </a:buClr>
              <a:buFont typeface="Wingdings" panose="05000000000000000000" pitchFamily="2" charset="2"/>
              <a:buChar char="v"/>
            </a:pPr>
            <a:r>
              <a:rPr lang="vi-VN" sz="2400" b="0" i="0" dirty="0">
                <a:solidFill>
                  <a:srgbClr val="333333"/>
                </a:solidFill>
                <a:effectLst/>
                <a:latin typeface="Roboto" panose="02000000000000000000" pitchFamily="2" charset="0"/>
              </a:rPr>
              <a:t>HTML là một loại ngôn ngữ đánh dấu siêu văn bản, với mục đích cấu trúc thành các cấu trúc cơ bản của một trang web để website trở thành một hệ thống hoàn chỉnh.</a:t>
            </a:r>
            <a:endParaRPr lang="en-US" sz="2400" b="0" i="0" dirty="0">
              <a:solidFill>
                <a:srgbClr val="333333"/>
              </a:solidFill>
              <a:effectLst/>
              <a:latin typeface="Roboto" panose="02000000000000000000" pitchFamily="2" charset="0"/>
            </a:endParaRPr>
          </a:p>
          <a:p>
            <a:pPr marL="457200" indent="-457200" algn="l" fontAlgn="base">
              <a:spcBef>
                <a:spcPts val="1200"/>
              </a:spcBef>
              <a:buClr>
                <a:srgbClr val="C00000"/>
              </a:buClr>
              <a:buFont typeface="Wingdings" panose="05000000000000000000" pitchFamily="2" charset="2"/>
              <a:buChar char="v"/>
            </a:pPr>
            <a:r>
              <a:rPr lang="vi-VN" sz="2400" b="0" i="0" dirty="0">
                <a:solidFill>
                  <a:srgbClr val="333333"/>
                </a:solidFill>
                <a:effectLst/>
                <a:latin typeface="Roboto" panose="02000000000000000000" pitchFamily="2" charset="0"/>
              </a:rPr>
              <a:t>HTML dùng ngôn ngữ của mình để đánh dấu siêu văn bản, điều này sẽ giúp các văn bản trên trên website được chia bố cục rõ ràng, chia khung sườn các thành phần của trang web, tạo trang web thành một hệ thống hoàn chỉnh.</a:t>
            </a:r>
          </a:p>
        </p:txBody>
      </p:sp>
    </p:spTree>
    <p:extLst>
      <p:ext uri="{BB962C8B-B14F-4D97-AF65-F5344CB8AC3E}">
        <p14:creationId xmlns:p14="http://schemas.microsoft.com/office/powerpoint/2010/main" val="4000936653"/>
      </p:ext>
    </p:extLst>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HTML và HTML5 (2014)</a:t>
            </a:r>
            <a:endParaRPr lang="en-US" sz="3200" dirty="0">
              <a:solidFill>
                <a:srgbClr val="D51C29"/>
              </a:solidFill>
            </a:endParaRPr>
          </a:p>
        </p:txBody>
      </p:sp>
      <p:sp>
        <p:nvSpPr>
          <p:cNvPr id="5" name="Rectangle 4"/>
          <p:cNvSpPr/>
          <p:nvPr/>
        </p:nvSpPr>
        <p:spPr>
          <a:xfrm>
            <a:off x="322775" y="1164411"/>
            <a:ext cx="11462825" cy="3724096"/>
          </a:xfrm>
          <a:prstGeom prst="rect">
            <a:avLst/>
          </a:prstGeom>
        </p:spPr>
        <p:txBody>
          <a:bodyPr wrap="square">
            <a:spAutoFit/>
          </a:bodyPr>
          <a:lstStyle/>
          <a:p>
            <a:pPr marL="457200" indent="-457200" algn="l" fontAlgn="base">
              <a:spcBef>
                <a:spcPts val="1200"/>
              </a:spcBef>
              <a:buClr>
                <a:srgbClr val="C00000"/>
              </a:buClr>
              <a:buFont typeface="Wingdings" panose="05000000000000000000" pitchFamily="2" charset="2"/>
              <a:buChar char="v"/>
            </a:pPr>
            <a:r>
              <a:rPr lang="en-US" sz="2400" dirty="0">
                <a:solidFill>
                  <a:srgbClr val="333333"/>
                </a:solidFill>
                <a:latin typeface="Roboto" panose="02000000000000000000" pitchFamily="2" charset="0"/>
              </a:rPr>
              <a:t>T</a:t>
            </a:r>
            <a:r>
              <a:rPr lang="vi-VN" sz="2400" b="0" i="0" dirty="0">
                <a:solidFill>
                  <a:srgbClr val="333333"/>
                </a:solidFill>
                <a:effectLst/>
                <a:latin typeface="Roboto" panose="02000000000000000000" pitchFamily="2" charset="0"/>
              </a:rPr>
              <a:t>ính năng hấp dẫn nhất của HTML5 là khả năng hỗ trợ audio và video. Thay vì sử dụng Flash Player, chúng ta giờ đây chỉ cần nhúng videos và audio files vào trong trang web bằng tag &lt;audio&gt;&lt;/audio&gt; hay &lt;video&gt;&lt;/video&gt;..</a:t>
            </a:r>
            <a:endParaRPr lang="en-US" sz="2400" b="0" i="0" dirty="0">
              <a:solidFill>
                <a:srgbClr val="333333"/>
              </a:solidFill>
              <a:effectLst/>
              <a:latin typeface="Roboto" panose="02000000000000000000" pitchFamily="2" charset="0"/>
            </a:endParaRPr>
          </a:p>
          <a:p>
            <a:pPr marL="457200" indent="-457200" algn="l" fontAlgn="base">
              <a:spcBef>
                <a:spcPts val="1200"/>
              </a:spcBef>
              <a:buClr>
                <a:srgbClr val="C00000"/>
              </a:buClr>
              <a:buFont typeface="Wingdings" panose="05000000000000000000" pitchFamily="2" charset="2"/>
              <a:buChar char="v"/>
            </a:pPr>
            <a:r>
              <a:rPr lang="vi-VN" sz="2400" b="0" i="0" dirty="0">
                <a:solidFill>
                  <a:srgbClr val="333333"/>
                </a:solidFill>
                <a:effectLst/>
                <a:latin typeface="Roboto" panose="02000000000000000000" pitchFamily="2" charset="0"/>
              </a:rPr>
              <a:t>HTML</a:t>
            </a:r>
            <a:r>
              <a:rPr lang="en-US" sz="2400" b="0" i="0" dirty="0">
                <a:solidFill>
                  <a:srgbClr val="333333"/>
                </a:solidFill>
                <a:effectLst/>
                <a:latin typeface="Roboto" panose="02000000000000000000" pitchFamily="2" charset="0"/>
              </a:rPr>
              <a:t>5</a:t>
            </a:r>
            <a:r>
              <a:rPr lang="vi-VN" sz="2400" b="0" i="0" dirty="0">
                <a:solidFill>
                  <a:srgbClr val="333333"/>
                </a:solidFill>
                <a:effectLst/>
                <a:latin typeface="Roboto" panose="02000000000000000000" pitchFamily="2" charset="0"/>
              </a:rPr>
              <a:t> cũng hỗ trợ những tính năng mặc định như hỗ trợ scalable vector graphics (SVG) và MathML cho các công thức toán học và phương trình khoa học.</a:t>
            </a:r>
            <a:endParaRPr lang="en-US" sz="2400" b="0" i="0" dirty="0">
              <a:solidFill>
                <a:srgbClr val="333333"/>
              </a:solidFill>
              <a:effectLst/>
              <a:latin typeface="Roboto" panose="02000000000000000000" pitchFamily="2" charset="0"/>
            </a:endParaRPr>
          </a:p>
          <a:p>
            <a:pPr marL="457200" indent="-457200" algn="l" fontAlgn="base">
              <a:spcBef>
                <a:spcPts val="1200"/>
              </a:spcBef>
              <a:buClr>
                <a:srgbClr val="C00000"/>
              </a:buClr>
              <a:buFont typeface="Wingdings" panose="05000000000000000000" pitchFamily="2" charset="2"/>
              <a:buChar char="v"/>
            </a:pPr>
            <a:r>
              <a:rPr lang="vi-VN" sz="2400" b="0" i="0" dirty="0">
                <a:solidFill>
                  <a:srgbClr val="333333"/>
                </a:solidFill>
                <a:effectLst/>
                <a:latin typeface="Roboto" panose="02000000000000000000" pitchFamily="2" charset="0"/>
              </a:rPr>
              <a:t>HTML5 có rất nhiều cải thiện về mặt ngôn ngữ. Các tag mới nhằm giới thiệu cho trình duyệt biết mục đích chính của nội dung trong website là gì, việc này có lợi cho cả người đọc và cả search engine.</a:t>
            </a:r>
          </a:p>
        </p:txBody>
      </p:sp>
    </p:spTree>
    <p:extLst>
      <p:ext uri="{BB962C8B-B14F-4D97-AF65-F5344CB8AC3E}">
        <p14:creationId xmlns:p14="http://schemas.microsoft.com/office/powerpoint/2010/main" val="2641082984"/>
      </p:ext>
    </p:extLst>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988E06-DBA4-485C-9048-DE5816523876}"/>
              </a:ext>
            </a:extLst>
          </p:cNvPr>
          <p:cNvSpPr txBox="1"/>
          <p:nvPr/>
        </p:nvSpPr>
        <p:spPr>
          <a:xfrm>
            <a:off x="1492734" y="951398"/>
            <a:ext cx="7651921" cy="4955203"/>
          </a:xfrm>
          <a:prstGeom prst="rect">
            <a:avLst/>
          </a:prstGeom>
          <a:noFill/>
        </p:spPr>
        <p:txBody>
          <a:bodyPr wrap="square">
            <a:spAutoFit/>
          </a:bodyPr>
          <a:lstStyle/>
          <a:p>
            <a:pPr algn="l"/>
            <a:r>
              <a:rPr lang="en-US" sz="2800" b="0" i="0" u="none" strike="noStrike" baseline="0" dirty="0">
                <a:solidFill>
                  <a:srgbClr val="000000"/>
                </a:solidFill>
                <a:latin typeface="Tahoma" panose="020B0604030504040204" pitchFamily="34" charset="0"/>
              </a:rPr>
              <a:t>&lt;html&gt;</a:t>
            </a:r>
          </a:p>
          <a:p>
            <a:pPr algn="l"/>
            <a:r>
              <a:rPr lang="en-US" sz="2800" b="0" i="0" u="none" strike="noStrike" baseline="0" dirty="0">
                <a:solidFill>
                  <a:srgbClr val="FBC191"/>
                </a:solidFill>
                <a:latin typeface="Tahoma" panose="020B0604030504040204" pitchFamily="34" charset="0"/>
              </a:rPr>
              <a:t>	&lt;head&gt;</a:t>
            </a:r>
          </a:p>
          <a:p>
            <a:r>
              <a:rPr lang="en-US" sz="2800" dirty="0">
                <a:solidFill>
                  <a:srgbClr val="FBC191"/>
                </a:solidFill>
                <a:latin typeface="Tahoma" panose="020B0604030504040204" pitchFamily="34" charset="0"/>
              </a:rPr>
              <a:t>		</a:t>
            </a:r>
            <a:r>
              <a:rPr lang="en-US" sz="2800" b="0" i="0" u="none" strike="noStrike" baseline="0" dirty="0">
                <a:solidFill>
                  <a:srgbClr val="17375E"/>
                </a:solidFill>
                <a:latin typeface="Tahoma" panose="020B0604030504040204" pitchFamily="34" charset="0"/>
              </a:rPr>
              <a:t>&lt;title&gt;</a:t>
            </a:r>
            <a:r>
              <a:rPr lang="en-US" sz="2800" b="0" i="0" u="none" strike="noStrike" baseline="0" dirty="0" err="1">
                <a:solidFill>
                  <a:srgbClr val="FF9A00"/>
                </a:solidFill>
                <a:latin typeface="Tahoma" panose="020B0604030504040204" pitchFamily="34" charset="0"/>
              </a:rPr>
              <a:t>Tiêu</a:t>
            </a:r>
            <a:r>
              <a:rPr lang="en-US" sz="2800" b="0" i="0" u="none" strike="noStrike" baseline="0" dirty="0">
                <a:solidFill>
                  <a:srgbClr val="FF9A00"/>
                </a:solidFill>
                <a:latin typeface="Tahoma" panose="020B0604030504040204" pitchFamily="34" charset="0"/>
              </a:rPr>
              <a:t> </a:t>
            </a:r>
            <a:r>
              <a:rPr lang="en-US" sz="2800" b="0" i="0" u="none" strike="noStrike" baseline="0" dirty="0" err="1">
                <a:solidFill>
                  <a:srgbClr val="FF9A00"/>
                </a:solidFill>
                <a:latin typeface="Tahoma" panose="020B0604030504040204" pitchFamily="34" charset="0"/>
              </a:rPr>
              <a:t>đề</a:t>
            </a:r>
            <a:r>
              <a:rPr lang="en-US" sz="2800" b="0" i="0" u="none" strike="noStrike" baseline="0" dirty="0">
                <a:solidFill>
                  <a:srgbClr val="FF9A00"/>
                </a:solidFill>
                <a:latin typeface="Tahoma" panose="020B0604030504040204" pitchFamily="34" charset="0"/>
              </a:rPr>
              <a:t> </a:t>
            </a:r>
            <a:r>
              <a:rPr lang="en-US" sz="2800" b="0" i="0" u="none" strike="noStrike" baseline="0" dirty="0">
                <a:solidFill>
                  <a:srgbClr val="17375E"/>
                </a:solidFill>
                <a:latin typeface="Tahoma" panose="020B0604030504040204" pitchFamily="34" charset="0"/>
              </a:rPr>
              <a:t>&lt;/title&gt;</a:t>
            </a:r>
            <a:endParaRPr lang="en-US" sz="2800" b="0" i="0" u="none" strike="noStrike" baseline="0" dirty="0">
              <a:solidFill>
                <a:srgbClr val="FBC191"/>
              </a:solidFill>
              <a:latin typeface="Tahoma" panose="020B0604030504040204" pitchFamily="34" charset="0"/>
            </a:endParaRPr>
          </a:p>
          <a:p>
            <a:pPr algn="l"/>
            <a:r>
              <a:rPr lang="en-US" sz="2800" b="0" i="0" u="none" strike="noStrike" baseline="0" dirty="0">
                <a:solidFill>
                  <a:srgbClr val="FBC191"/>
                </a:solidFill>
                <a:latin typeface="Tahoma" panose="020B0604030504040204" pitchFamily="34" charset="0"/>
              </a:rPr>
              <a:t>	&lt;/head&gt; </a:t>
            </a:r>
            <a:r>
              <a:rPr lang="en-US" sz="2400" b="0" i="0" u="none" strike="noStrike" baseline="0" dirty="0" err="1">
                <a:solidFill>
                  <a:srgbClr val="FFFFFF"/>
                </a:solidFill>
                <a:latin typeface="Tahoma" panose="020B0604030504040204" pitchFamily="34" charset="0"/>
              </a:rPr>
              <a:t>Bắt</a:t>
            </a:r>
            <a:r>
              <a:rPr lang="en-US" sz="2400" b="0" i="0" u="none" strike="noStrike" baseline="0" dirty="0">
                <a:solidFill>
                  <a:srgbClr val="FFFFFF"/>
                </a:solidFill>
                <a:latin typeface="Tahoma" panose="020B0604030504040204" pitchFamily="34" charset="0"/>
              </a:rPr>
              <a:t> </a:t>
            </a:r>
            <a:r>
              <a:rPr lang="en-US" sz="2400" b="0" i="0" u="none" strike="noStrike" baseline="0" dirty="0" err="1">
                <a:solidFill>
                  <a:srgbClr val="FFFFFF"/>
                </a:solidFill>
                <a:latin typeface="Tahoma" panose="020B0604030504040204" pitchFamily="34" charset="0"/>
              </a:rPr>
              <a:t>đầu</a:t>
            </a:r>
            <a:r>
              <a:rPr lang="en-US" sz="2400" b="0" i="0" u="none" strike="noStrike" baseline="0" dirty="0">
                <a:solidFill>
                  <a:srgbClr val="FFFFFF"/>
                </a:solidFill>
                <a:latin typeface="Tahoma" panose="020B0604030504040204" pitchFamily="34" charset="0"/>
              </a:rPr>
              <a:t> </a:t>
            </a:r>
            <a:r>
              <a:rPr lang="en-US" sz="2400" b="0" i="0" u="none" strike="noStrike" baseline="0" dirty="0" err="1">
                <a:solidFill>
                  <a:srgbClr val="FFFFFF"/>
                </a:solidFill>
                <a:latin typeface="Tahoma" panose="020B0604030504040204" pitchFamily="34" charset="0"/>
              </a:rPr>
              <a:t>và</a:t>
            </a:r>
            <a:endParaRPr lang="en-US" sz="2400" b="0" i="0" u="none" strike="noStrike" baseline="0" dirty="0">
              <a:solidFill>
                <a:srgbClr val="FFFFFF"/>
              </a:solidFill>
              <a:latin typeface="Tahoma" panose="020B0604030504040204" pitchFamily="34" charset="0"/>
            </a:endParaRPr>
          </a:p>
          <a:p>
            <a:pPr algn="l"/>
            <a:r>
              <a:rPr lang="en-US" sz="2400" dirty="0">
                <a:solidFill>
                  <a:srgbClr val="FFFFFF"/>
                </a:solidFill>
                <a:latin typeface="Tahoma" panose="020B0604030504040204" pitchFamily="34" charset="0"/>
              </a:rPr>
              <a:t>	</a:t>
            </a:r>
          </a:p>
          <a:p>
            <a:pPr algn="l"/>
            <a:r>
              <a:rPr lang="en-US" sz="2800" b="0" i="0" u="none" strike="noStrike" baseline="0" dirty="0">
                <a:solidFill>
                  <a:srgbClr val="FFFFFF"/>
                </a:solidFill>
                <a:latin typeface="Tahoma" panose="020B0604030504040204" pitchFamily="34" charset="0"/>
              </a:rPr>
              <a:t>	</a:t>
            </a:r>
            <a:r>
              <a:rPr lang="en-US" sz="2800" b="0" i="0" u="none" strike="noStrike" baseline="0" dirty="0">
                <a:solidFill>
                  <a:srgbClr val="FF9AFF"/>
                </a:solidFill>
                <a:latin typeface="Tahoma" panose="020B0604030504040204" pitchFamily="34" charset="0"/>
              </a:rPr>
              <a:t>&lt;body&gt;</a:t>
            </a:r>
          </a:p>
          <a:p>
            <a:pPr algn="l"/>
            <a:r>
              <a:rPr lang="en-US" sz="2400" b="0" i="0" u="none" strike="noStrike" baseline="0" dirty="0" err="1">
                <a:solidFill>
                  <a:srgbClr val="FFFFFF"/>
                </a:solidFill>
                <a:latin typeface="Tahoma" panose="020B0604030504040204" pitchFamily="34" charset="0"/>
              </a:rPr>
              <a:t>Kết</a:t>
            </a:r>
            <a:r>
              <a:rPr lang="en-US" sz="2400" b="0" i="0" u="none" strike="noStrike" baseline="0" dirty="0">
                <a:solidFill>
                  <a:srgbClr val="FFFFFF"/>
                </a:solidFill>
                <a:latin typeface="Tahoma" panose="020B0604030504040204" pitchFamily="34" charset="0"/>
              </a:rPr>
              <a:t> </a:t>
            </a:r>
            <a:r>
              <a:rPr lang="en-US" sz="2400" b="0" i="0" u="none" strike="noStrike" baseline="0" dirty="0" err="1">
                <a:solidFill>
                  <a:srgbClr val="FFFFFF"/>
                </a:solidFill>
                <a:latin typeface="Tahoma" panose="020B0604030504040204" pitchFamily="34" charset="0"/>
              </a:rPr>
              <a:t>thúc</a:t>
            </a:r>
            <a:r>
              <a:rPr lang="en-US" sz="2400" b="0" i="0" u="none" strike="noStrike" baseline="0" dirty="0">
                <a:solidFill>
                  <a:srgbClr val="FFFFFF"/>
                </a:solidFill>
                <a:latin typeface="Tahoma" panose="020B0604030504040204" pitchFamily="34" charset="0"/>
              </a:rPr>
              <a:t> </a:t>
            </a:r>
            <a:r>
              <a:rPr lang="en-US" sz="2400" b="0" i="0" u="none" strike="noStrike" baseline="0" dirty="0" err="1">
                <a:solidFill>
                  <a:srgbClr val="FFFFFF"/>
                </a:solidFill>
                <a:latin typeface="Tahoma" panose="020B0604030504040204" pitchFamily="34" charset="0"/>
              </a:rPr>
              <a:t>của</a:t>
            </a:r>
            <a:r>
              <a:rPr lang="en-US" sz="2400" b="0" i="0" u="none" strike="noStrike" baseline="0" dirty="0">
                <a:solidFill>
                  <a:srgbClr val="FFFFFF"/>
                </a:solidFill>
                <a:latin typeface="Tahoma" panose="020B0604030504040204" pitchFamily="34" charset="0"/>
              </a:rPr>
              <a:t>	</a:t>
            </a:r>
            <a:r>
              <a:rPr lang="en-US" sz="2400" b="0" i="0" u="none" strike="noStrike" baseline="0" dirty="0" err="1">
                <a:solidFill>
                  <a:srgbClr val="FF9A00"/>
                </a:solidFill>
                <a:latin typeface="Tahoma" panose="020B0604030504040204" pitchFamily="34" charset="0"/>
              </a:rPr>
              <a:t>Nội</a:t>
            </a:r>
            <a:r>
              <a:rPr lang="en-US" sz="2400" b="0" i="0" u="none" strike="noStrike" baseline="0" dirty="0">
                <a:solidFill>
                  <a:srgbClr val="FF9A00"/>
                </a:solidFill>
                <a:latin typeface="Tahoma" panose="020B0604030504040204" pitchFamily="34" charset="0"/>
              </a:rPr>
              <a:t> dung 1</a:t>
            </a:r>
          </a:p>
          <a:p>
            <a:pPr algn="l"/>
            <a:r>
              <a:rPr lang="en-US" sz="2400" b="0" i="0" u="none" strike="noStrike" baseline="0" dirty="0">
                <a:solidFill>
                  <a:srgbClr val="FF9A00"/>
                </a:solidFill>
                <a:latin typeface="Tahoma" panose="020B0604030504040204" pitchFamily="34" charset="0"/>
              </a:rPr>
              <a:t>		</a:t>
            </a:r>
            <a:r>
              <a:rPr lang="en-US" sz="2400" b="0" i="0" u="none" strike="noStrike" baseline="0" dirty="0" err="1">
                <a:solidFill>
                  <a:srgbClr val="FF9A00"/>
                </a:solidFill>
                <a:latin typeface="Tahoma" panose="020B0604030504040204" pitchFamily="34" charset="0"/>
              </a:rPr>
              <a:t>Nội</a:t>
            </a:r>
            <a:r>
              <a:rPr lang="en-US" sz="2400" b="0" i="0" u="none" strike="noStrike" baseline="0" dirty="0">
                <a:solidFill>
                  <a:srgbClr val="FF9A00"/>
                </a:solidFill>
                <a:latin typeface="Tahoma" panose="020B0604030504040204" pitchFamily="34" charset="0"/>
              </a:rPr>
              <a:t> dung 2</a:t>
            </a:r>
          </a:p>
          <a:p>
            <a:pPr algn="l"/>
            <a:r>
              <a:rPr lang="en-US" sz="2400" b="0" i="0" u="none" strike="noStrike" baseline="0" dirty="0">
                <a:solidFill>
                  <a:srgbClr val="FF9A00"/>
                </a:solidFill>
                <a:latin typeface="Tahoma" panose="020B0604030504040204" pitchFamily="34" charset="0"/>
              </a:rPr>
              <a:t>		</a:t>
            </a:r>
            <a:r>
              <a:rPr lang="en-US" sz="2400" b="0" i="0" u="none" strike="noStrike" baseline="0" dirty="0" err="1">
                <a:solidFill>
                  <a:srgbClr val="FF9A00"/>
                </a:solidFill>
                <a:latin typeface="Tahoma" panose="020B0604030504040204" pitchFamily="34" charset="0"/>
              </a:rPr>
              <a:t>Nội</a:t>
            </a:r>
            <a:r>
              <a:rPr lang="en-US" sz="2400" b="0" i="0" u="none" strike="noStrike" baseline="0" dirty="0">
                <a:solidFill>
                  <a:srgbClr val="FF9A00"/>
                </a:solidFill>
                <a:latin typeface="Tahoma" panose="020B0604030504040204" pitchFamily="34" charset="0"/>
              </a:rPr>
              <a:t> dung 3</a:t>
            </a:r>
          </a:p>
          <a:p>
            <a:pPr algn="l"/>
            <a:r>
              <a:rPr lang="en-US" sz="2400" dirty="0">
                <a:solidFill>
                  <a:srgbClr val="FF9A00"/>
                </a:solidFill>
                <a:latin typeface="Tahoma" panose="020B0604030504040204" pitchFamily="34" charset="0"/>
              </a:rPr>
              <a:t>	&lt;</a:t>
            </a:r>
            <a:r>
              <a:rPr lang="en-US" sz="2800" b="0" i="0" u="none" strike="noStrike" baseline="0" dirty="0">
                <a:solidFill>
                  <a:srgbClr val="FF9AFF"/>
                </a:solidFill>
                <a:latin typeface="Tahoma" panose="020B0604030504040204" pitchFamily="34" charset="0"/>
              </a:rPr>
              <a:t>/body&gt;</a:t>
            </a:r>
          </a:p>
          <a:p>
            <a:pPr algn="l"/>
            <a:r>
              <a:rPr lang="en-US" sz="2400" b="0" i="0" u="none" strike="noStrike" baseline="0" dirty="0" err="1">
                <a:solidFill>
                  <a:srgbClr val="FFFFFF"/>
                </a:solidFill>
                <a:latin typeface="Tahoma" panose="020B0604030504040204" pitchFamily="34" charset="0"/>
              </a:rPr>
              <a:t>trang</a:t>
            </a:r>
            <a:r>
              <a:rPr lang="en-US" sz="2400" b="0" i="0" u="none" strike="noStrike" baseline="0" dirty="0">
                <a:solidFill>
                  <a:srgbClr val="FFFFFF"/>
                </a:solidFill>
                <a:latin typeface="Tahoma" panose="020B0604030504040204" pitchFamily="34" charset="0"/>
              </a:rPr>
              <a:t> HTML</a:t>
            </a:r>
          </a:p>
          <a:p>
            <a:pPr algn="l"/>
            <a:r>
              <a:rPr lang="en-US" sz="2800" b="0" i="0" u="none" strike="noStrike" baseline="0" dirty="0">
                <a:solidFill>
                  <a:srgbClr val="000000"/>
                </a:solidFill>
                <a:latin typeface="Tahoma" panose="020B0604030504040204" pitchFamily="34" charset="0"/>
              </a:rPr>
              <a:t>&lt;/html&gt;</a:t>
            </a:r>
            <a:endParaRPr lang="en-US" sz="2400" dirty="0"/>
          </a:p>
        </p:txBody>
      </p:sp>
      <p:sp>
        <p:nvSpPr>
          <p:cNvPr id="4" name="Rectangle 3">
            <a:extLst>
              <a:ext uri="{FF2B5EF4-FFF2-40B4-BE49-F238E27FC236}">
                <a16:creationId xmlns:a16="http://schemas.microsoft.com/office/drawing/2014/main" id="{80193F7C-8B96-4F3F-B916-31DCDC7F8F91}"/>
              </a:ext>
            </a:extLst>
          </p:cNvPr>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err="1">
                <a:solidFill>
                  <a:srgbClr val="D51C29"/>
                </a:solidFill>
              </a:rPr>
              <a:t>Cấu</a:t>
            </a:r>
            <a:r>
              <a:rPr lang="en-US" sz="3200" b="1" dirty="0">
                <a:solidFill>
                  <a:srgbClr val="D51C29"/>
                </a:solidFill>
              </a:rPr>
              <a:t> </a:t>
            </a:r>
            <a:r>
              <a:rPr lang="en-US" sz="3200" b="1" dirty="0" err="1">
                <a:solidFill>
                  <a:srgbClr val="D51C29"/>
                </a:solidFill>
              </a:rPr>
              <a:t>trúc</a:t>
            </a:r>
            <a:r>
              <a:rPr lang="en-US" sz="3200" b="1" dirty="0">
                <a:solidFill>
                  <a:srgbClr val="D51C29"/>
                </a:solidFill>
              </a:rPr>
              <a:t> </a:t>
            </a:r>
            <a:r>
              <a:rPr lang="en-US" sz="3200" b="1" dirty="0" err="1">
                <a:solidFill>
                  <a:srgbClr val="D51C29"/>
                </a:solidFill>
              </a:rPr>
              <a:t>một</a:t>
            </a:r>
            <a:r>
              <a:rPr lang="en-US" sz="3200" b="1" dirty="0">
                <a:solidFill>
                  <a:srgbClr val="D51C29"/>
                </a:solidFill>
              </a:rPr>
              <a:t> </a:t>
            </a:r>
            <a:r>
              <a:rPr lang="en-US" sz="3200" b="1" dirty="0" err="1">
                <a:solidFill>
                  <a:srgbClr val="D51C29"/>
                </a:solidFill>
              </a:rPr>
              <a:t>tài</a:t>
            </a:r>
            <a:r>
              <a:rPr lang="en-US" sz="3200" b="1" dirty="0">
                <a:solidFill>
                  <a:srgbClr val="D51C29"/>
                </a:solidFill>
              </a:rPr>
              <a:t> </a:t>
            </a:r>
            <a:r>
              <a:rPr lang="en-US" sz="3200" b="1" dirty="0" err="1">
                <a:solidFill>
                  <a:srgbClr val="D51C29"/>
                </a:solidFill>
              </a:rPr>
              <a:t>liệu</a:t>
            </a:r>
            <a:r>
              <a:rPr lang="en-US" sz="3200" b="1" dirty="0">
                <a:solidFill>
                  <a:srgbClr val="D51C29"/>
                </a:solidFill>
              </a:rPr>
              <a:t> HTML:</a:t>
            </a:r>
            <a:endParaRPr lang="en-US" sz="3200" dirty="0">
              <a:solidFill>
                <a:srgbClr val="D51C29"/>
              </a:solidFill>
            </a:endParaRPr>
          </a:p>
        </p:txBody>
      </p:sp>
      <p:sp>
        <p:nvSpPr>
          <p:cNvPr id="9" name="Freeform: Shape 8">
            <a:extLst>
              <a:ext uri="{FF2B5EF4-FFF2-40B4-BE49-F238E27FC236}">
                <a16:creationId xmlns:a16="http://schemas.microsoft.com/office/drawing/2014/main" id="{5881156D-48A0-4938-B09D-1BF37859C557}"/>
              </a:ext>
            </a:extLst>
          </p:cNvPr>
          <p:cNvSpPr/>
          <p:nvPr/>
        </p:nvSpPr>
        <p:spPr>
          <a:xfrm>
            <a:off x="3027405" y="1235676"/>
            <a:ext cx="6981568" cy="0"/>
          </a:xfrm>
          <a:custGeom>
            <a:avLst/>
            <a:gdLst>
              <a:gd name="connsiteX0" fmla="*/ 0 w 6981568"/>
              <a:gd name="connsiteY0" fmla="*/ 0 h 0"/>
              <a:gd name="connsiteX1" fmla="*/ 6981568 w 6981568"/>
              <a:gd name="connsiteY1" fmla="*/ 0 h 0"/>
            </a:gdLst>
            <a:ahLst/>
            <a:cxnLst>
              <a:cxn ang="0">
                <a:pos x="connsiteX0" y="connsiteY0"/>
              </a:cxn>
              <a:cxn ang="0">
                <a:pos x="connsiteX1" y="connsiteY1"/>
              </a:cxn>
            </a:cxnLst>
            <a:rect l="l" t="t" r="r" b="b"/>
            <a:pathLst>
              <a:path w="6981568">
                <a:moveTo>
                  <a:pt x="0" y="0"/>
                </a:moveTo>
                <a:lnTo>
                  <a:pt x="6981568" y="0"/>
                </a:lnTo>
              </a:path>
            </a:pathLst>
          </a:cu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994051-5529-425A-B773-D72572E673CA}"/>
              </a:ext>
            </a:extLst>
          </p:cNvPr>
          <p:cNvCxnSpPr/>
          <p:nvPr/>
        </p:nvCxnSpPr>
        <p:spPr>
          <a:xfrm>
            <a:off x="3089189" y="5622324"/>
            <a:ext cx="6932141" cy="0"/>
          </a:xfrm>
          <a:prstGeom prst="line">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ABA5B6-74D6-4F39-9E8F-D842EA6072DF}"/>
              </a:ext>
            </a:extLst>
          </p:cNvPr>
          <p:cNvCxnSpPr>
            <a:cxnSpLocks/>
          </p:cNvCxnSpPr>
          <p:nvPr/>
        </p:nvCxnSpPr>
        <p:spPr>
          <a:xfrm>
            <a:off x="9996616" y="1223319"/>
            <a:ext cx="0" cy="4411362"/>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E6AD086-E854-4B5D-866F-8E788CA48E99}"/>
              </a:ext>
            </a:extLst>
          </p:cNvPr>
          <p:cNvSpPr/>
          <p:nvPr/>
        </p:nvSpPr>
        <p:spPr>
          <a:xfrm>
            <a:off x="9032789" y="2693773"/>
            <a:ext cx="1952368" cy="1482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Bắt</a:t>
            </a:r>
            <a:r>
              <a:rPr lang="en-US" dirty="0"/>
              <a:t> </a:t>
            </a:r>
            <a:r>
              <a:rPr lang="en-US" dirty="0" err="1"/>
              <a:t>đầu</a:t>
            </a:r>
            <a:r>
              <a:rPr lang="en-US" dirty="0"/>
              <a:t> </a:t>
            </a:r>
            <a:r>
              <a:rPr lang="en-US" dirty="0" err="1"/>
              <a:t>và</a:t>
            </a:r>
            <a:r>
              <a:rPr lang="en-US" dirty="0"/>
              <a:t> </a:t>
            </a:r>
            <a:r>
              <a:rPr lang="en-US" dirty="0" err="1"/>
              <a:t>kết</a:t>
            </a:r>
            <a:r>
              <a:rPr lang="en-US" dirty="0"/>
              <a:t> </a:t>
            </a:r>
            <a:r>
              <a:rPr lang="en-US" dirty="0" err="1"/>
              <a:t>thúc</a:t>
            </a:r>
            <a:r>
              <a:rPr lang="en-US" dirty="0"/>
              <a:t> </a:t>
            </a:r>
            <a:r>
              <a:rPr lang="en-US" dirty="0" err="1"/>
              <a:t>của</a:t>
            </a:r>
            <a:r>
              <a:rPr lang="en-US" dirty="0"/>
              <a:t> </a:t>
            </a:r>
            <a:r>
              <a:rPr lang="en-US" dirty="0" err="1"/>
              <a:t>trang</a:t>
            </a:r>
            <a:r>
              <a:rPr lang="en-US" dirty="0"/>
              <a:t> HTML</a:t>
            </a:r>
          </a:p>
        </p:txBody>
      </p:sp>
      <p:grpSp>
        <p:nvGrpSpPr>
          <p:cNvPr id="28" name="Group 27">
            <a:extLst>
              <a:ext uri="{FF2B5EF4-FFF2-40B4-BE49-F238E27FC236}">
                <a16:creationId xmlns:a16="http://schemas.microsoft.com/office/drawing/2014/main" id="{DE5C82DD-DA80-4226-B354-D1C215C0D8D5}"/>
              </a:ext>
            </a:extLst>
          </p:cNvPr>
          <p:cNvGrpSpPr/>
          <p:nvPr/>
        </p:nvGrpSpPr>
        <p:grpSpPr>
          <a:xfrm>
            <a:off x="3859427" y="1672280"/>
            <a:ext cx="5540274" cy="1009138"/>
            <a:chOff x="3859427" y="1672280"/>
            <a:chExt cx="5540274" cy="1009138"/>
          </a:xfrm>
        </p:grpSpPr>
        <p:sp>
          <p:nvSpPr>
            <p:cNvPr id="16" name="Freeform: Shape 15">
              <a:extLst>
                <a:ext uri="{FF2B5EF4-FFF2-40B4-BE49-F238E27FC236}">
                  <a16:creationId xmlns:a16="http://schemas.microsoft.com/office/drawing/2014/main" id="{61B1FE7E-0831-43B2-B2E1-8755F1C74D3E}"/>
                </a:ext>
              </a:extLst>
            </p:cNvPr>
            <p:cNvSpPr/>
            <p:nvPr/>
          </p:nvSpPr>
          <p:spPr>
            <a:xfrm>
              <a:off x="3859427" y="1672280"/>
              <a:ext cx="3941805" cy="147545"/>
            </a:xfrm>
            <a:custGeom>
              <a:avLst/>
              <a:gdLst>
                <a:gd name="connsiteX0" fmla="*/ 0 w 6981568"/>
                <a:gd name="connsiteY0" fmla="*/ 0 h 0"/>
                <a:gd name="connsiteX1" fmla="*/ 6981568 w 6981568"/>
                <a:gd name="connsiteY1" fmla="*/ 0 h 0"/>
              </a:gdLst>
              <a:ahLst/>
              <a:cxnLst>
                <a:cxn ang="0">
                  <a:pos x="connsiteX0" y="connsiteY0"/>
                </a:cxn>
                <a:cxn ang="0">
                  <a:pos x="connsiteX1" y="connsiteY1"/>
                </a:cxn>
              </a:cxnLst>
              <a:rect l="l" t="t" r="r" b="b"/>
              <a:pathLst>
                <a:path w="6981568">
                  <a:moveTo>
                    <a:pt x="0" y="0"/>
                  </a:moveTo>
                  <a:lnTo>
                    <a:pt x="6981568" y="0"/>
                  </a:lnTo>
                </a:path>
              </a:pathLst>
            </a:cu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07F1D8DA-66F2-4ABC-8AC8-7A8524C1D314}"/>
                </a:ext>
              </a:extLst>
            </p:cNvPr>
            <p:cNvSpPr/>
            <p:nvPr/>
          </p:nvSpPr>
          <p:spPr>
            <a:xfrm>
              <a:off x="3950043" y="2537265"/>
              <a:ext cx="3851189" cy="144153"/>
            </a:xfrm>
            <a:custGeom>
              <a:avLst/>
              <a:gdLst>
                <a:gd name="connsiteX0" fmla="*/ 0 w 6981568"/>
                <a:gd name="connsiteY0" fmla="*/ 0 h 0"/>
                <a:gd name="connsiteX1" fmla="*/ 6981568 w 6981568"/>
                <a:gd name="connsiteY1" fmla="*/ 0 h 0"/>
              </a:gdLst>
              <a:ahLst/>
              <a:cxnLst>
                <a:cxn ang="0">
                  <a:pos x="connsiteX0" y="connsiteY0"/>
                </a:cxn>
                <a:cxn ang="0">
                  <a:pos x="connsiteX1" y="connsiteY1"/>
                </a:cxn>
              </a:cxnLst>
              <a:rect l="l" t="t" r="r" b="b"/>
              <a:pathLst>
                <a:path w="6981568">
                  <a:moveTo>
                    <a:pt x="0" y="0"/>
                  </a:moveTo>
                  <a:lnTo>
                    <a:pt x="6981568" y="0"/>
                  </a:lnTo>
                </a:path>
              </a:pathLst>
            </a:cu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65508B6-6863-40E2-8A72-5F62EACB0BCA}"/>
                </a:ext>
              </a:extLst>
            </p:cNvPr>
            <p:cNvCxnSpPr>
              <a:cxnSpLocks/>
              <a:endCxn id="17" idx="1"/>
            </p:cNvCxnSpPr>
            <p:nvPr/>
          </p:nvCxnSpPr>
          <p:spPr>
            <a:xfrm>
              <a:off x="7801232" y="1672280"/>
              <a:ext cx="0" cy="864985"/>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A83F5810-CA3A-4085-A9A4-BCE3681B920C}"/>
                </a:ext>
              </a:extLst>
            </p:cNvPr>
            <p:cNvSpPr/>
            <p:nvPr/>
          </p:nvSpPr>
          <p:spPr>
            <a:xfrm>
              <a:off x="7447333" y="1750836"/>
              <a:ext cx="1952368" cy="6683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Phần</a:t>
              </a:r>
              <a:r>
                <a:rPr lang="en-US" dirty="0"/>
                <a:t> </a:t>
              </a:r>
              <a:r>
                <a:rPr lang="en-US" dirty="0" err="1"/>
                <a:t>đầu</a:t>
              </a:r>
              <a:r>
                <a:rPr lang="en-US" dirty="0"/>
                <a:t>  </a:t>
              </a:r>
              <a:r>
                <a:rPr lang="en-US" dirty="0" err="1"/>
                <a:t>trang</a:t>
              </a:r>
              <a:r>
                <a:rPr lang="en-US" dirty="0"/>
                <a:t> HTML</a:t>
              </a:r>
            </a:p>
          </p:txBody>
        </p:sp>
      </p:grpSp>
      <p:grpSp>
        <p:nvGrpSpPr>
          <p:cNvPr id="27" name="Group 26">
            <a:extLst>
              <a:ext uri="{FF2B5EF4-FFF2-40B4-BE49-F238E27FC236}">
                <a16:creationId xmlns:a16="http://schemas.microsoft.com/office/drawing/2014/main" id="{D531ED92-0049-4A14-84F3-987CBD249800}"/>
              </a:ext>
            </a:extLst>
          </p:cNvPr>
          <p:cNvGrpSpPr/>
          <p:nvPr/>
        </p:nvGrpSpPr>
        <p:grpSpPr>
          <a:xfrm>
            <a:off x="3859427" y="3291856"/>
            <a:ext cx="4894258" cy="1613029"/>
            <a:chOff x="3859427" y="3291856"/>
            <a:chExt cx="4894258" cy="1613029"/>
          </a:xfrm>
        </p:grpSpPr>
        <p:sp>
          <p:nvSpPr>
            <p:cNvPr id="22" name="Freeform: Shape 21">
              <a:extLst>
                <a:ext uri="{FF2B5EF4-FFF2-40B4-BE49-F238E27FC236}">
                  <a16:creationId xmlns:a16="http://schemas.microsoft.com/office/drawing/2014/main" id="{55743660-CF95-4C02-AF31-FD4B7C3AD5B4}"/>
                </a:ext>
              </a:extLst>
            </p:cNvPr>
            <p:cNvSpPr/>
            <p:nvPr/>
          </p:nvSpPr>
          <p:spPr>
            <a:xfrm>
              <a:off x="3859427" y="3311598"/>
              <a:ext cx="3941805" cy="147545"/>
            </a:xfrm>
            <a:custGeom>
              <a:avLst/>
              <a:gdLst>
                <a:gd name="connsiteX0" fmla="*/ 0 w 6981568"/>
                <a:gd name="connsiteY0" fmla="*/ 0 h 0"/>
                <a:gd name="connsiteX1" fmla="*/ 6981568 w 6981568"/>
                <a:gd name="connsiteY1" fmla="*/ 0 h 0"/>
              </a:gdLst>
              <a:ahLst/>
              <a:cxnLst>
                <a:cxn ang="0">
                  <a:pos x="connsiteX0" y="connsiteY0"/>
                </a:cxn>
                <a:cxn ang="0">
                  <a:pos x="connsiteX1" y="connsiteY1"/>
                </a:cxn>
              </a:cxnLst>
              <a:rect l="l" t="t" r="r" b="b"/>
              <a:pathLst>
                <a:path w="6981568">
                  <a:moveTo>
                    <a:pt x="0" y="0"/>
                  </a:moveTo>
                  <a:lnTo>
                    <a:pt x="6981568" y="0"/>
                  </a:lnTo>
                </a:path>
              </a:pathLst>
            </a:cu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240DABEF-69BE-4F6D-B798-70A5DB2A06F3}"/>
                </a:ext>
              </a:extLst>
            </p:cNvPr>
            <p:cNvSpPr/>
            <p:nvPr/>
          </p:nvSpPr>
          <p:spPr>
            <a:xfrm>
              <a:off x="3907779" y="4806779"/>
              <a:ext cx="3893454" cy="98106"/>
            </a:xfrm>
            <a:custGeom>
              <a:avLst/>
              <a:gdLst>
                <a:gd name="connsiteX0" fmla="*/ 0 w 6981568"/>
                <a:gd name="connsiteY0" fmla="*/ 0 h 0"/>
                <a:gd name="connsiteX1" fmla="*/ 6981568 w 6981568"/>
                <a:gd name="connsiteY1" fmla="*/ 0 h 0"/>
              </a:gdLst>
              <a:ahLst/>
              <a:cxnLst>
                <a:cxn ang="0">
                  <a:pos x="connsiteX0" y="connsiteY0"/>
                </a:cxn>
                <a:cxn ang="0">
                  <a:pos x="connsiteX1" y="connsiteY1"/>
                </a:cxn>
              </a:cxnLst>
              <a:rect l="l" t="t" r="r" b="b"/>
              <a:pathLst>
                <a:path w="6981568">
                  <a:moveTo>
                    <a:pt x="0" y="0"/>
                  </a:moveTo>
                  <a:lnTo>
                    <a:pt x="6981568" y="0"/>
                  </a:lnTo>
                </a:path>
              </a:pathLst>
            </a:cu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A2D16F3-11A6-4E08-9A21-9A0F36B7D081}"/>
                </a:ext>
              </a:extLst>
            </p:cNvPr>
            <p:cNvSpPr/>
            <p:nvPr/>
          </p:nvSpPr>
          <p:spPr>
            <a:xfrm>
              <a:off x="6801317" y="3757128"/>
              <a:ext cx="1952368" cy="6683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Nội</a:t>
              </a:r>
              <a:r>
                <a:rPr lang="en-US" dirty="0"/>
                <a:t> dung </a:t>
              </a:r>
              <a:r>
                <a:rPr lang="en-US" dirty="0" err="1"/>
                <a:t>trang</a:t>
              </a:r>
              <a:r>
                <a:rPr lang="en-US" dirty="0"/>
                <a:t> HTML</a:t>
              </a:r>
            </a:p>
          </p:txBody>
        </p:sp>
        <p:cxnSp>
          <p:nvCxnSpPr>
            <p:cNvPr id="25" name="Straight Connector 24">
              <a:extLst>
                <a:ext uri="{FF2B5EF4-FFF2-40B4-BE49-F238E27FC236}">
                  <a16:creationId xmlns:a16="http://schemas.microsoft.com/office/drawing/2014/main" id="{B5DF3157-A530-4D9C-93BC-9B9E1D235350}"/>
                </a:ext>
              </a:extLst>
            </p:cNvPr>
            <p:cNvCxnSpPr>
              <a:cxnSpLocks/>
            </p:cNvCxnSpPr>
            <p:nvPr/>
          </p:nvCxnSpPr>
          <p:spPr>
            <a:xfrm>
              <a:off x="7801232" y="3291856"/>
              <a:ext cx="0" cy="1537484"/>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092711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err="1">
                <a:solidFill>
                  <a:srgbClr val="D51C29"/>
                </a:solidFill>
              </a:rPr>
              <a:t>Thẻ</a:t>
            </a:r>
            <a:r>
              <a:rPr lang="en-US" sz="3200" b="1" dirty="0">
                <a:solidFill>
                  <a:srgbClr val="D51C29"/>
                </a:solidFill>
              </a:rPr>
              <a:t> &lt;Tag&gt;:</a:t>
            </a:r>
            <a:endParaRPr lang="en-US" sz="3200" dirty="0">
              <a:solidFill>
                <a:srgbClr val="D51C29"/>
              </a:solidFill>
            </a:endParaRPr>
          </a:p>
        </p:txBody>
      </p:sp>
      <p:sp>
        <p:nvSpPr>
          <p:cNvPr id="4" name="Content Placeholder 2">
            <a:extLst>
              <a:ext uri="{FF2B5EF4-FFF2-40B4-BE49-F238E27FC236}">
                <a16:creationId xmlns:a16="http://schemas.microsoft.com/office/drawing/2014/main" id="{B4601218-94AF-4FBE-9E84-D804725A3231}"/>
              </a:ext>
            </a:extLst>
          </p:cNvPr>
          <p:cNvSpPr txBox="1">
            <a:spLocks/>
          </p:cNvSpPr>
          <p:nvPr/>
        </p:nvSpPr>
        <p:spPr>
          <a:xfrm>
            <a:off x="778933" y="890973"/>
            <a:ext cx="10977402" cy="48302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fontAlgn="base">
              <a:lnSpc>
                <a:spcPct val="120000"/>
              </a:lnSpc>
              <a:spcBef>
                <a:spcPts val="1200"/>
              </a:spcBef>
              <a:buClr>
                <a:srgbClr val="C00000"/>
              </a:buClr>
              <a:buFont typeface="Wingdings" panose="05000000000000000000" pitchFamily="2" charset="2"/>
              <a:buChar char="v"/>
            </a:pPr>
            <a:r>
              <a:rPr lang="vi-VN" sz="2400" dirty="0">
                <a:solidFill>
                  <a:srgbClr val="333333"/>
                </a:solidFill>
                <a:latin typeface="Roboto" panose="02000000000000000000" pitchFamily="2" charset="0"/>
              </a:rPr>
              <a:t>Thẻ HTML chứa ba phần chính: thẻ mở, nội dung và thẻ đóng. Nhưng một số thẻ HTML là các thẻ mở (không cần đóng thẻ).</a:t>
            </a:r>
          </a:p>
          <a:p>
            <a:pPr marL="457200" indent="-457200" fontAlgn="base">
              <a:lnSpc>
                <a:spcPct val="120000"/>
              </a:lnSpc>
              <a:spcBef>
                <a:spcPts val="1200"/>
              </a:spcBef>
              <a:buClr>
                <a:srgbClr val="C00000"/>
              </a:buClr>
              <a:buFont typeface="Wingdings" panose="05000000000000000000" pitchFamily="2" charset="2"/>
              <a:buChar char="v"/>
            </a:pPr>
            <a:r>
              <a:rPr lang="vi-VN" sz="2400" dirty="0">
                <a:solidFill>
                  <a:srgbClr val="333333"/>
                </a:solidFill>
                <a:latin typeface="Roboto" panose="02000000000000000000" pitchFamily="2" charset="0"/>
              </a:rPr>
              <a:t>Khi một trình duyệt đọc một tài liệu HTML, trình duyệt đọc nó từ trên xuống dưới và từ trái sang phải. Các thẻ HTML được sử dụng để tạo các tài liệu HTML và hiển thị thuộc tính của chúng. Mỗi thẻ HTML có các thuộc tính khác nhau.</a:t>
            </a:r>
          </a:p>
          <a:p>
            <a:pPr marL="457200" indent="-457200" fontAlgn="base">
              <a:lnSpc>
                <a:spcPct val="120000"/>
              </a:lnSpc>
              <a:spcBef>
                <a:spcPts val="1200"/>
              </a:spcBef>
              <a:buClr>
                <a:srgbClr val="C00000"/>
              </a:buClr>
              <a:buFont typeface="Wingdings" panose="05000000000000000000" pitchFamily="2" charset="2"/>
              <a:buChar char="v"/>
            </a:pPr>
            <a:r>
              <a:rPr lang="vi-VN" sz="2400" dirty="0">
                <a:solidFill>
                  <a:srgbClr val="333333"/>
                </a:solidFill>
                <a:latin typeface="Roboto" panose="02000000000000000000" pitchFamily="2" charset="0"/>
              </a:rPr>
              <a:t>Giá trị Thuộc tính của Thẻ nên đặt trong dấu nháy đơn hoặc nháy kép</a:t>
            </a:r>
          </a:p>
          <a:p>
            <a:pPr marL="457200" indent="-457200" fontAlgn="base">
              <a:lnSpc>
                <a:spcPct val="120000"/>
              </a:lnSpc>
              <a:spcBef>
                <a:spcPts val="1200"/>
              </a:spcBef>
              <a:buClr>
                <a:srgbClr val="C00000"/>
              </a:buClr>
              <a:buFont typeface="Wingdings" panose="05000000000000000000" pitchFamily="2" charset="2"/>
              <a:buChar char="v"/>
            </a:pPr>
            <a:r>
              <a:rPr lang="en-US" sz="2400" dirty="0">
                <a:solidFill>
                  <a:srgbClr val="333333"/>
                </a:solidFill>
                <a:latin typeface="Roboto" panose="02000000000000000000" pitchFamily="2" charset="0"/>
              </a:rPr>
              <a:t>K</a:t>
            </a:r>
            <a:r>
              <a:rPr lang="vi-VN" sz="2400" dirty="0">
                <a:solidFill>
                  <a:srgbClr val="333333"/>
                </a:solidFill>
                <a:latin typeface="Roboto" panose="02000000000000000000" pitchFamily="2" charset="0"/>
              </a:rPr>
              <a:t>hông phân biệt chữ HOA và thường</a:t>
            </a:r>
          </a:p>
          <a:p>
            <a:pPr marL="457200" indent="-457200" fontAlgn="base">
              <a:lnSpc>
                <a:spcPct val="120000"/>
              </a:lnSpc>
              <a:spcBef>
                <a:spcPts val="1200"/>
              </a:spcBef>
              <a:buClr>
                <a:srgbClr val="C00000"/>
              </a:buClr>
              <a:buFont typeface="Wingdings" panose="05000000000000000000" pitchFamily="2" charset="2"/>
              <a:buChar char="v"/>
            </a:pP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Bỏ</a:t>
            </a:r>
            <a:r>
              <a:rPr lang="en-US" sz="2400" dirty="0">
                <a:solidFill>
                  <a:srgbClr val="333333"/>
                </a:solidFill>
                <a:latin typeface="Roboto" panose="02000000000000000000" pitchFamily="2" charset="0"/>
              </a:rPr>
              <a:t> qua </a:t>
            </a:r>
            <a:r>
              <a:rPr lang="en-US" sz="2400" dirty="0" err="1">
                <a:solidFill>
                  <a:srgbClr val="333333"/>
                </a:solidFill>
                <a:latin typeface="Roboto" panose="02000000000000000000" pitchFamily="2" charset="0"/>
              </a:rPr>
              <a:t>các</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khoảng</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trắng</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thừa</a:t>
            </a:r>
            <a:r>
              <a:rPr lang="en-US" sz="2400" dirty="0">
                <a:solidFill>
                  <a:srgbClr val="333333"/>
                </a:solidFill>
                <a:latin typeface="Roboto" panose="02000000000000000000" pitchFamily="2" charset="0"/>
              </a:rPr>
              <a:t> và </a:t>
            </a:r>
            <a:r>
              <a:rPr lang="en-US" sz="2400" dirty="0" err="1">
                <a:solidFill>
                  <a:srgbClr val="333333"/>
                </a:solidFill>
                <a:latin typeface="Roboto" panose="02000000000000000000" pitchFamily="2" charset="0"/>
              </a:rPr>
              <a:t>các</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dấu</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ngắt</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dòng</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xuống</a:t>
            </a:r>
            <a:r>
              <a:rPr lang="en-US" sz="2400" dirty="0">
                <a:solidFill>
                  <a:srgbClr val="333333"/>
                </a:solidFill>
                <a:latin typeface="Roboto" panose="02000000000000000000" pitchFamily="2" charset="0"/>
              </a:rPr>
              <a:t> </a:t>
            </a:r>
            <a:r>
              <a:rPr lang="en-US" sz="2400" dirty="0" err="1">
                <a:solidFill>
                  <a:srgbClr val="333333"/>
                </a:solidFill>
                <a:latin typeface="Roboto" panose="02000000000000000000" pitchFamily="2" charset="0"/>
              </a:rPr>
              <a:t>dòng</a:t>
            </a:r>
            <a:endParaRPr lang="en-US" sz="2400" dirty="0">
              <a:solidFill>
                <a:srgbClr val="333333"/>
              </a:solidFill>
              <a:latin typeface="Roboto" panose="02000000000000000000" pitchFamily="2" charset="0"/>
            </a:endParaRPr>
          </a:p>
        </p:txBody>
      </p:sp>
    </p:spTree>
    <p:extLst>
      <p:ext uri="{BB962C8B-B14F-4D97-AF65-F5344CB8AC3E}">
        <p14:creationId xmlns:p14="http://schemas.microsoft.com/office/powerpoint/2010/main" val="408773242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CÔNG CỤ (TOOL) ĐỂ TẠO TRANG HTML</a:t>
            </a:r>
            <a:endParaRPr lang="en-US" sz="3200" dirty="0">
              <a:solidFill>
                <a:srgbClr val="D51C29"/>
              </a:solidFill>
            </a:endParaRPr>
          </a:p>
        </p:txBody>
      </p:sp>
      <p:sp>
        <p:nvSpPr>
          <p:cNvPr id="4" name="Content Placeholder 2">
            <a:extLst>
              <a:ext uri="{FF2B5EF4-FFF2-40B4-BE49-F238E27FC236}">
                <a16:creationId xmlns:a16="http://schemas.microsoft.com/office/drawing/2014/main" id="{B4601218-94AF-4FBE-9E84-D804725A3231}"/>
              </a:ext>
            </a:extLst>
          </p:cNvPr>
          <p:cNvSpPr txBox="1">
            <a:spLocks/>
          </p:cNvSpPr>
          <p:nvPr/>
        </p:nvSpPr>
        <p:spPr>
          <a:xfrm>
            <a:off x="920203" y="890973"/>
            <a:ext cx="10571885" cy="48302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fontAlgn="base">
              <a:lnSpc>
                <a:spcPct val="120000"/>
              </a:lnSpc>
              <a:spcBef>
                <a:spcPts val="1200"/>
              </a:spcBef>
              <a:buClr>
                <a:srgbClr val="C00000"/>
              </a:buClr>
              <a:buFont typeface="Wingdings" panose="05000000000000000000" pitchFamily="2" charset="2"/>
              <a:buChar char="v"/>
            </a:pPr>
            <a:r>
              <a:rPr lang="en-US" sz="2800" dirty="0">
                <a:solidFill>
                  <a:srgbClr val="333333"/>
                </a:solidFill>
                <a:latin typeface="Roboto" panose="02000000000000000000" pitchFamily="2" charset="0"/>
              </a:rPr>
              <a:t>Công </a:t>
            </a:r>
            <a:r>
              <a:rPr lang="en-US" sz="2800" dirty="0" err="1">
                <a:solidFill>
                  <a:srgbClr val="333333"/>
                </a:solidFill>
                <a:latin typeface="Roboto" panose="02000000000000000000" pitchFamily="2" charset="0"/>
              </a:rPr>
              <a:t>cụ</a:t>
            </a:r>
            <a:r>
              <a:rPr lang="en-US" sz="2800" dirty="0">
                <a:solidFill>
                  <a:srgbClr val="333333"/>
                </a:solidFill>
                <a:latin typeface="Roboto" panose="02000000000000000000" pitchFamily="2" charset="0"/>
              </a:rPr>
              <a:t>:</a:t>
            </a:r>
          </a:p>
          <a:p>
            <a:pPr lvl="1" algn="just">
              <a:lnSpc>
                <a:spcPct val="150000"/>
              </a:lnSpc>
              <a:buFont typeface="Wingdings" panose="05000000000000000000" pitchFamily="2" charset="2"/>
              <a:buChar char="ü"/>
            </a:pPr>
            <a:r>
              <a:rPr lang="en-US" sz="2400" b="0" i="0" dirty="0">
                <a:effectLst/>
                <a:latin typeface="Times New Roman" panose="02020603050405020304" pitchFamily="18" charset="0"/>
                <a:cs typeface="Times New Roman" panose="02020603050405020304" pitchFamily="18" charset="0"/>
              </a:rPr>
              <a:t>Sublime Text</a:t>
            </a:r>
          </a:p>
          <a:p>
            <a:pPr lvl="1" algn="just">
              <a:lnSpc>
                <a:spcPct val="150000"/>
              </a:lnSpc>
              <a:buFont typeface="Wingdings" panose="05000000000000000000" pitchFamily="2" charset="2"/>
              <a:buChar char="ü"/>
            </a:pPr>
            <a:r>
              <a:rPr lang="en-US" sz="2400" b="0" i="0" dirty="0" err="1">
                <a:effectLst/>
                <a:latin typeface="Times New Roman" panose="02020603050405020304" pitchFamily="18" charset="0"/>
                <a:cs typeface="Times New Roman" panose="02020603050405020304" pitchFamily="18" charset="0"/>
              </a:rPr>
              <a:t>NotePad</a:t>
            </a:r>
            <a:r>
              <a:rPr lang="en-US" sz="2400" b="0" i="0" dirty="0">
                <a:effectLst/>
                <a:latin typeface="Times New Roman" panose="02020603050405020304" pitchFamily="18" charset="0"/>
                <a:cs typeface="Times New Roman" panose="02020603050405020304" pitchFamily="18" charset="0"/>
              </a:rPr>
              <a:t>++</a:t>
            </a:r>
          </a:p>
          <a:p>
            <a:pPr lvl="1" algn="just">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PHP Designer</a:t>
            </a:r>
          </a:p>
          <a:p>
            <a:pPr lvl="1" algn="just">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MS Visual Code</a:t>
            </a:r>
            <a:endParaRPr lang="vi-VN" sz="2400" b="0" i="0" dirty="0">
              <a:effectLst/>
              <a:latin typeface="Times New Roman" panose="02020603050405020304" pitchFamily="18" charset="0"/>
              <a:cs typeface="Times New Roman" panose="02020603050405020304" pitchFamily="18" charset="0"/>
            </a:endParaRPr>
          </a:p>
          <a:p>
            <a:pPr marL="457200" indent="-457200" fontAlgn="base">
              <a:lnSpc>
                <a:spcPct val="120000"/>
              </a:lnSpc>
              <a:spcBef>
                <a:spcPts val="1200"/>
              </a:spcBef>
              <a:buClr>
                <a:srgbClr val="C00000"/>
              </a:buClr>
              <a:buFont typeface="Wingdings" panose="05000000000000000000" pitchFamily="2" charset="2"/>
              <a:buChar char="v"/>
            </a:pPr>
            <a:r>
              <a:rPr lang="en-US" sz="2800" dirty="0">
                <a:solidFill>
                  <a:srgbClr val="333333"/>
                </a:solidFill>
                <a:latin typeface="Roboto" panose="02000000000000000000" pitchFamily="2" charset="0"/>
              </a:rPr>
              <a:t>Trang web: w3schools.com</a:t>
            </a:r>
          </a:p>
          <a:p>
            <a:pPr marL="0" indent="0" algn="just">
              <a:lnSpc>
                <a:spcPct val="150000"/>
              </a:lnSpc>
              <a:buNone/>
            </a:pPr>
            <a:r>
              <a:rPr lang="en-US" sz="2800" dirty="0">
                <a:latin typeface="Times New Roman" panose="02020603050405020304" pitchFamily="18" charset="0"/>
                <a:cs typeface="Times New Roman" panose="02020603050405020304" pitchFamily="18" charset="0"/>
              </a:rPr>
              <a:t>	</a:t>
            </a:r>
            <a:r>
              <a:rPr lang="en-US" sz="2800" i="1" dirty="0">
                <a:solidFill>
                  <a:srgbClr val="FF0000"/>
                </a:solidFill>
                <a:latin typeface="Times New Roman" panose="02020603050405020304" pitchFamily="18" charset="0"/>
                <a:cs typeface="Times New Roman" panose="02020603050405020304" pitchFamily="18" charset="0"/>
              </a:rPr>
              <a:t>Sinh viên </a:t>
            </a:r>
            <a:r>
              <a:rPr lang="en-US" sz="2800" i="1" dirty="0" err="1">
                <a:solidFill>
                  <a:srgbClr val="FF0000"/>
                </a:solidFill>
                <a:latin typeface="Times New Roman" panose="02020603050405020304" pitchFamily="18" charset="0"/>
                <a:cs typeface="Times New Roman" panose="02020603050405020304" pitchFamily="18" charset="0"/>
              </a:rPr>
              <a:t>dùng</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trang</a:t>
            </a:r>
            <a:r>
              <a:rPr lang="en-US" sz="2800" i="1" dirty="0">
                <a:solidFill>
                  <a:srgbClr val="FF0000"/>
                </a:solidFill>
                <a:latin typeface="Times New Roman" panose="02020603050405020304" pitchFamily="18" charset="0"/>
                <a:cs typeface="Times New Roman" panose="02020603050405020304" pitchFamily="18" charset="0"/>
              </a:rPr>
              <a:t> web </a:t>
            </a:r>
            <a:r>
              <a:rPr lang="en-US" sz="2800" i="1" dirty="0" err="1">
                <a:solidFill>
                  <a:srgbClr val="FF0000"/>
                </a:solidFill>
                <a:latin typeface="Times New Roman" panose="02020603050405020304" pitchFamily="18" charset="0"/>
                <a:cs typeface="Times New Roman" panose="02020603050405020304" pitchFamily="18" charset="0"/>
              </a:rPr>
              <a:t>này</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để</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thực</a:t>
            </a:r>
            <a:r>
              <a:rPr lang="en-US" sz="2800" i="1" dirty="0">
                <a:solidFill>
                  <a:srgbClr val="FF0000"/>
                </a:solidFill>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hành</a:t>
            </a:r>
            <a:r>
              <a:rPr lang="en-US" sz="2800" i="1" dirty="0">
                <a:solidFill>
                  <a:srgbClr val="FF0000"/>
                </a:solidFill>
                <a:latin typeface="Times New Roman" panose="02020603050405020304" pitchFamily="18" charset="0"/>
                <a:cs typeface="Times New Roman" panose="02020603050405020304" pitchFamily="18" charset="0"/>
              </a:rPr>
              <a:t> tạo </a:t>
            </a:r>
            <a:r>
              <a:rPr lang="en-US" sz="2800" i="1" dirty="0" err="1">
                <a:solidFill>
                  <a:srgbClr val="FF0000"/>
                </a:solidFill>
                <a:latin typeface="Times New Roman" panose="02020603050405020304" pitchFamily="18" charset="0"/>
                <a:cs typeface="Times New Roman" panose="02020603050405020304" pitchFamily="18" charset="0"/>
              </a:rPr>
              <a:t>trang</a:t>
            </a:r>
            <a:r>
              <a:rPr lang="en-US" sz="2800" i="1" dirty="0">
                <a:solidFill>
                  <a:srgbClr val="FF0000"/>
                </a:solidFill>
                <a:latin typeface="Times New Roman" panose="02020603050405020304" pitchFamily="18" charset="0"/>
                <a:cs typeface="Times New Roman" panose="02020603050405020304" pitchFamily="18" charset="0"/>
              </a:rPr>
              <a:t> web</a:t>
            </a:r>
          </a:p>
        </p:txBody>
      </p:sp>
    </p:spTree>
    <p:extLst>
      <p:ext uri="{BB962C8B-B14F-4D97-AF65-F5344CB8AC3E}">
        <p14:creationId xmlns:p14="http://schemas.microsoft.com/office/powerpoint/2010/main" val="2444047299"/>
      </p:ext>
    </p:extLst>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err="1">
                <a:solidFill>
                  <a:srgbClr val="D51C29"/>
                </a:solidFill>
              </a:rPr>
              <a:t>Thẻ</a:t>
            </a:r>
            <a:r>
              <a:rPr lang="en-US" sz="3200" b="1" dirty="0">
                <a:solidFill>
                  <a:srgbClr val="D51C29"/>
                </a:solidFill>
              </a:rPr>
              <a:t> &lt;Tag&gt;:</a:t>
            </a:r>
            <a:endParaRPr lang="en-US" sz="3200" dirty="0">
              <a:solidFill>
                <a:srgbClr val="D51C29"/>
              </a:solidFill>
            </a:endParaRPr>
          </a:p>
        </p:txBody>
      </p:sp>
      <p:sp>
        <p:nvSpPr>
          <p:cNvPr id="4" name="Content Placeholder 2">
            <a:extLst>
              <a:ext uri="{FF2B5EF4-FFF2-40B4-BE49-F238E27FC236}">
                <a16:creationId xmlns:a16="http://schemas.microsoft.com/office/drawing/2014/main" id="{B4601218-94AF-4FBE-9E84-D804725A3231}"/>
              </a:ext>
            </a:extLst>
          </p:cNvPr>
          <p:cNvSpPr txBox="1">
            <a:spLocks/>
          </p:cNvSpPr>
          <p:nvPr/>
        </p:nvSpPr>
        <p:spPr>
          <a:xfrm>
            <a:off x="1915297" y="1138109"/>
            <a:ext cx="10001676" cy="48302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 typeface="Wingdings" panose="05000000000000000000" pitchFamily="2" charset="2"/>
              <a:buChar char="ü"/>
            </a:pPr>
            <a:r>
              <a:rPr lang="en-US" sz="2400" b="1" i="0" dirty="0" err="1">
                <a:effectLst/>
                <a:latin typeface="Times New Roman" panose="02020603050405020304" pitchFamily="18" charset="0"/>
                <a:cs typeface="Times New Roman" panose="02020603050405020304" pitchFamily="18" charset="0"/>
              </a:rPr>
              <a:t>Cú</a:t>
            </a:r>
            <a:r>
              <a:rPr lang="en-US" sz="2400" b="1" i="0" dirty="0">
                <a:effectLst/>
                <a:latin typeface="Times New Roman" panose="02020603050405020304" pitchFamily="18" charset="0"/>
                <a:cs typeface="Times New Roman" panose="02020603050405020304" pitchFamily="18" charset="0"/>
              </a:rPr>
              <a:t> </a:t>
            </a:r>
            <a:r>
              <a:rPr lang="en-US" sz="2400" b="1" i="0" dirty="0" err="1">
                <a:effectLst/>
                <a:latin typeface="Times New Roman" panose="02020603050405020304" pitchFamily="18" charset="0"/>
                <a:cs typeface="Times New Roman" panose="02020603050405020304" pitchFamily="18" charset="0"/>
              </a:rPr>
              <a:t>pháp</a:t>
            </a:r>
            <a:r>
              <a:rPr lang="en-US" sz="2400" b="1" i="0" dirty="0">
                <a:effectLst/>
                <a:latin typeface="Times New Roman" panose="02020603050405020304" pitchFamily="18" charset="0"/>
                <a:cs typeface="Times New Roman" panose="02020603050405020304" pitchFamily="18" charset="0"/>
              </a:rPr>
              <a:t> </a:t>
            </a:r>
            <a:r>
              <a:rPr lang="en-US" sz="2400" b="1" i="0" dirty="0" err="1">
                <a:effectLst/>
                <a:latin typeface="Times New Roman" panose="02020603050405020304" pitchFamily="18" charset="0"/>
                <a:cs typeface="Times New Roman" panose="02020603050405020304" pitchFamily="18" charset="0"/>
              </a:rPr>
              <a:t>của</a:t>
            </a:r>
            <a:r>
              <a:rPr lang="en-US" sz="2400" b="1" i="0" dirty="0">
                <a:effectLst/>
                <a:latin typeface="Times New Roman" panose="02020603050405020304" pitchFamily="18" charset="0"/>
                <a:cs typeface="Times New Roman" panose="02020603050405020304" pitchFamily="18" charset="0"/>
              </a:rPr>
              <a:t> </a:t>
            </a:r>
            <a:r>
              <a:rPr lang="en-US" sz="2400" b="1" i="0" dirty="0" err="1">
                <a:effectLst/>
                <a:latin typeface="Times New Roman" panose="02020603050405020304" pitchFamily="18" charset="0"/>
                <a:cs typeface="Times New Roman" panose="02020603050405020304" pitchFamily="18" charset="0"/>
              </a:rPr>
              <a:t>thẻ</a:t>
            </a:r>
            <a:r>
              <a:rPr lang="en-US" sz="2400" b="1" i="0" dirty="0">
                <a:effectLst/>
                <a:latin typeface="Times New Roman" panose="02020603050405020304" pitchFamily="18" charset="0"/>
                <a:cs typeface="Times New Roman" panose="02020603050405020304" pitchFamily="18" charset="0"/>
              </a:rPr>
              <a:t>:</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	&lt;</a:t>
            </a:r>
            <a:r>
              <a:rPr lang="en-US" sz="2400" b="1" dirty="0" err="1">
                <a:latin typeface="Times New Roman" panose="02020603050405020304" pitchFamily="18" charset="0"/>
                <a:cs typeface="Times New Roman" panose="02020603050405020304" pitchFamily="18" charset="0"/>
              </a:rPr>
              <a:t>Thẻ</a:t>
            </a:r>
            <a:r>
              <a:rPr lang="en-US" sz="2400" dirty="0">
                <a:latin typeface="Times New Roman" panose="02020603050405020304" pitchFamily="18" charset="0"/>
                <a:cs typeface="Times New Roman" panose="02020603050405020304" pitchFamily="18" charset="0"/>
              </a:rPr>
              <a:t>&gt; </a:t>
            </a:r>
            <a:r>
              <a:rPr lang="en-US" sz="2400" dirty="0" err="1">
                <a:latin typeface="Times New Roman" panose="02020603050405020304" pitchFamily="18" charset="0"/>
                <a:cs typeface="Times New Roman" panose="02020603050405020304" pitchFamily="18" charset="0"/>
              </a:rPr>
              <a:t>Nội</a:t>
            </a:r>
            <a:r>
              <a:rPr lang="en-US" sz="2400" dirty="0">
                <a:latin typeface="Times New Roman" panose="02020603050405020304" pitchFamily="18" charset="0"/>
                <a:cs typeface="Times New Roman" panose="02020603050405020304" pitchFamily="18" charset="0"/>
              </a:rPr>
              <a:t> dung &lt;/</a:t>
            </a:r>
            <a:r>
              <a:rPr lang="en-US" sz="2400" b="1" dirty="0" err="1">
                <a:latin typeface="Times New Roman" panose="02020603050405020304" pitchFamily="18" charset="0"/>
                <a:cs typeface="Times New Roman" panose="02020603050405020304" pitchFamily="18" charset="0"/>
              </a:rPr>
              <a:t>Thẻ</a:t>
            </a:r>
            <a:r>
              <a:rPr lang="en-US" sz="2400" dirty="0">
                <a:latin typeface="Times New Roman" panose="02020603050405020304" pitchFamily="18" charset="0"/>
                <a:cs typeface="Times New Roman" panose="02020603050405020304" pitchFamily="18" charset="0"/>
              </a:rPr>
              <a:t>&gt;</a:t>
            </a:r>
          </a:p>
          <a:p>
            <a:pPr algn="just">
              <a:lnSpc>
                <a:spcPct val="150000"/>
              </a:lnSpc>
              <a:buFont typeface="Wingdings" panose="05000000000000000000" pitchFamily="2" charset="2"/>
              <a:buChar char="ü"/>
            </a:pPr>
            <a:r>
              <a:rPr lang="en-US" sz="2400" b="1" dirty="0" err="1">
                <a:latin typeface="Times New Roman" panose="02020603050405020304" pitchFamily="18" charset="0"/>
                <a:cs typeface="Times New Roman" panose="02020603050405020304" pitchFamily="18" charset="0"/>
              </a:rPr>
              <a:t>Một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số</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a:t>
            </a:r>
            <a:r>
              <a:rPr lang="en-US" sz="2400" b="1" dirty="0">
                <a:latin typeface="Times New Roman" panose="02020603050405020304" pitchFamily="18" charset="0"/>
                <a:cs typeface="Times New Roman" panose="02020603050405020304" pitchFamily="18" charset="0"/>
              </a:rPr>
              <a:t>:</a:t>
            </a:r>
          </a:p>
          <a:p>
            <a:pPr marL="0" indent="0" algn="just">
              <a:lnSpc>
                <a:spcPct val="150000"/>
              </a:lnSpc>
              <a:buNone/>
            </a:pPr>
            <a:r>
              <a:rPr lang="en-US" sz="2000" b="0" i="0" dirty="0">
                <a:solidFill>
                  <a:srgbClr val="333333"/>
                </a:solidFill>
                <a:effectLst/>
                <a:latin typeface="Consolas" panose="020B0609020204030204" pitchFamily="49" charset="0"/>
              </a:rPr>
              <a:t>	&lt;p&gt; </a:t>
            </a:r>
            <a:r>
              <a:rPr lang="en-US" sz="2000" b="0" i="0" dirty="0" err="1">
                <a:solidFill>
                  <a:srgbClr val="333333"/>
                </a:solidFill>
                <a:effectLst/>
                <a:latin typeface="Consolas" panose="020B0609020204030204" pitchFamily="49" charset="0"/>
              </a:rPr>
              <a:t>Thẻ</a:t>
            </a:r>
            <a:r>
              <a:rPr lang="en-US" sz="2000" b="0" i="0" dirty="0">
                <a:solidFill>
                  <a:srgbClr val="333333"/>
                </a:solidFill>
                <a:effectLst/>
                <a:latin typeface="Consolas" panose="020B0609020204030204" pitchFamily="49" charset="0"/>
              </a:rPr>
              <a:t> Paragraph &lt;/p&gt;</a:t>
            </a:r>
          </a:p>
          <a:p>
            <a:pPr marL="0" indent="0" algn="just">
              <a:lnSpc>
                <a:spcPct val="150000"/>
              </a:lnSpc>
              <a:buNone/>
            </a:pPr>
            <a:r>
              <a:rPr lang="en-US" sz="2000" b="0" i="0" dirty="0">
                <a:solidFill>
                  <a:srgbClr val="000000"/>
                </a:solidFill>
                <a:effectLst/>
                <a:latin typeface="Open Sans" panose="020B0606030504020204" pitchFamily="34" charset="0"/>
              </a:rPr>
              <a:t>	&lt;h2&gt; </a:t>
            </a:r>
            <a:r>
              <a:rPr lang="en-US" sz="2000" b="0" i="0" dirty="0" err="1">
                <a:solidFill>
                  <a:srgbClr val="000000"/>
                </a:solidFill>
                <a:effectLst/>
                <a:latin typeface="Open Sans" panose="020B0606030504020204" pitchFamily="34" charset="0"/>
              </a:rPr>
              <a:t>Thẻ</a:t>
            </a:r>
            <a:r>
              <a:rPr lang="en-US" sz="2000" b="0" i="0" dirty="0">
                <a:solidFill>
                  <a:srgbClr val="000000"/>
                </a:solidFill>
                <a:effectLst/>
                <a:latin typeface="Open Sans" panose="020B0606030504020204" pitchFamily="34" charset="0"/>
              </a:rPr>
              <a:t> Heading &lt;/h2&gt;</a:t>
            </a:r>
          </a:p>
          <a:p>
            <a:pPr marL="0" indent="0" algn="just">
              <a:lnSpc>
                <a:spcPct val="150000"/>
              </a:lnSpc>
              <a:buNone/>
            </a:pPr>
            <a:r>
              <a:rPr lang="en-US" sz="2000" b="0" i="0" dirty="0">
                <a:solidFill>
                  <a:srgbClr val="333333"/>
                </a:solidFill>
                <a:effectLst/>
                <a:latin typeface="Consolas" panose="020B0609020204030204" pitchFamily="49" charset="0"/>
              </a:rPr>
              <a:t>	&lt;b&gt; </a:t>
            </a:r>
            <a:r>
              <a:rPr lang="en-US" sz="2000" b="1" i="0" dirty="0" err="1">
                <a:solidFill>
                  <a:srgbClr val="333333"/>
                </a:solidFill>
                <a:effectLst/>
                <a:latin typeface="Consolas" panose="020B0609020204030204" pitchFamily="49" charset="0"/>
              </a:rPr>
              <a:t>Thẻ</a:t>
            </a:r>
            <a:r>
              <a:rPr lang="en-US" sz="2000" b="1" i="0" dirty="0">
                <a:solidFill>
                  <a:srgbClr val="333333"/>
                </a:solidFill>
                <a:effectLst/>
                <a:latin typeface="Consolas" panose="020B0609020204030204" pitchFamily="49" charset="0"/>
              </a:rPr>
              <a:t> Bold</a:t>
            </a:r>
            <a:r>
              <a:rPr lang="en-US" sz="2000" b="0" i="0" dirty="0">
                <a:solidFill>
                  <a:srgbClr val="333333"/>
                </a:solidFill>
                <a:effectLst/>
                <a:latin typeface="Consolas" panose="020B0609020204030204" pitchFamily="49" charset="0"/>
              </a:rPr>
              <a:t> &lt;/b&gt;</a:t>
            </a:r>
          </a:p>
          <a:p>
            <a:pPr marL="0" indent="0" algn="just">
              <a:lnSpc>
                <a:spcPct val="150000"/>
              </a:lnSpc>
              <a:buNone/>
            </a:pPr>
            <a:r>
              <a:rPr lang="en-US" sz="2000" b="0" i="0" dirty="0">
                <a:solidFill>
                  <a:srgbClr val="333333"/>
                </a:solidFill>
                <a:effectLst/>
                <a:latin typeface="Consolas" panose="020B0609020204030204" pitchFamily="49" charset="0"/>
              </a:rPr>
              <a:t>	&lt;</a:t>
            </a:r>
            <a:r>
              <a:rPr lang="en-US" sz="2000" b="0" i="0" dirty="0" err="1">
                <a:solidFill>
                  <a:srgbClr val="333333"/>
                </a:solidFill>
                <a:effectLst/>
                <a:latin typeface="Consolas" panose="020B0609020204030204" pitchFamily="49" charset="0"/>
              </a:rPr>
              <a:t>i</a:t>
            </a:r>
            <a:r>
              <a:rPr lang="en-US" sz="2000" b="0" i="0" dirty="0">
                <a:solidFill>
                  <a:srgbClr val="333333"/>
                </a:solidFill>
                <a:effectLst/>
                <a:latin typeface="Consolas" panose="020B0609020204030204" pitchFamily="49" charset="0"/>
              </a:rPr>
              <a:t>&gt; </a:t>
            </a:r>
            <a:r>
              <a:rPr lang="en-US" sz="2000" b="0" i="1" dirty="0" err="1">
                <a:solidFill>
                  <a:srgbClr val="333333"/>
                </a:solidFill>
                <a:effectLst/>
                <a:latin typeface="Consolas" panose="020B0609020204030204" pitchFamily="49" charset="0"/>
              </a:rPr>
              <a:t>Thẻ</a:t>
            </a:r>
            <a:r>
              <a:rPr lang="en-US" sz="2000" b="0" i="1" dirty="0">
                <a:solidFill>
                  <a:srgbClr val="333333"/>
                </a:solidFill>
                <a:effectLst/>
                <a:latin typeface="Consolas" panose="020B0609020204030204" pitchFamily="49" charset="0"/>
              </a:rPr>
              <a:t> Italic</a:t>
            </a:r>
            <a:r>
              <a:rPr lang="en-US" sz="2000" b="0" i="0" dirty="0">
                <a:solidFill>
                  <a:srgbClr val="333333"/>
                </a:solidFill>
                <a:effectLst/>
                <a:latin typeface="Consolas" panose="020B0609020204030204" pitchFamily="49" charset="0"/>
              </a:rPr>
              <a:t> &lt;/</a:t>
            </a:r>
            <a:r>
              <a:rPr lang="en-US" sz="2000" b="0" i="0" dirty="0" err="1">
                <a:solidFill>
                  <a:srgbClr val="333333"/>
                </a:solidFill>
                <a:effectLst/>
                <a:latin typeface="Consolas" panose="020B0609020204030204" pitchFamily="49" charset="0"/>
              </a:rPr>
              <a:t>i</a:t>
            </a:r>
            <a:r>
              <a:rPr lang="en-US" sz="2000" b="0" i="0" dirty="0">
                <a:solidFill>
                  <a:srgbClr val="333333"/>
                </a:solidFill>
                <a:effectLst/>
                <a:latin typeface="Consolas" panose="020B0609020204030204" pitchFamily="49" charset="0"/>
              </a:rPr>
              <a:t>&gt;</a:t>
            </a:r>
          </a:p>
          <a:p>
            <a:pPr marL="0" indent="0" algn="just">
              <a:lnSpc>
                <a:spcPct val="150000"/>
              </a:lnSpc>
              <a:buNone/>
            </a:pPr>
            <a:r>
              <a:rPr lang="en-US" sz="2000" b="0" i="0" dirty="0">
                <a:solidFill>
                  <a:srgbClr val="333333"/>
                </a:solidFill>
                <a:effectLst/>
                <a:latin typeface="Consolas" panose="020B0609020204030204" pitchFamily="49" charset="0"/>
              </a:rPr>
              <a:t>	&lt;u&gt;</a:t>
            </a:r>
            <a:r>
              <a:rPr lang="en-US" sz="2000" b="0" i="0" u="sng" dirty="0">
                <a:solidFill>
                  <a:srgbClr val="333333"/>
                </a:solidFill>
                <a:effectLst/>
                <a:latin typeface="Consolas" panose="020B0609020204030204" pitchFamily="49" charset="0"/>
              </a:rPr>
              <a:t> </a:t>
            </a:r>
            <a:r>
              <a:rPr lang="en-US" sz="2000" b="0" i="0" u="sng" dirty="0" err="1">
                <a:solidFill>
                  <a:srgbClr val="333333"/>
                </a:solidFill>
                <a:effectLst/>
                <a:latin typeface="Consolas" panose="020B0609020204030204" pitchFamily="49" charset="0"/>
              </a:rPr>
              <a:t>Thẻ</a:t>
            </a:r>
            <a:r>
              <a:rPr lang="en-US" sz="2000" b="0" i="0" u="sng" dirty="0">
                <a:solidFill>
                  <a:srgbClr val="333333"/>
                </a:solidFill>
                <a:effectLst/>
                <a:latin typeface="Consolas" panose="020B0609020204030204" pitchFamily="49" charset="0"/>
              </a:rPr>
              <a:t> Underline</a:t>
            </a:r>
            <a:r>
              <a:rPr lang="en-US" sz="2000" b="0" i="0" dirty="0">
                <a:solidFill>
                  <a:srgbClr val="333333"/>
                </a:solidFill>
                <a:effectLst/>
                <a:latin typeface="Consolas" panose="020B0609020204030204" pitchFamily="49" charset="0"/>
              </a:rPr>
              <a:t>&lt;/u&gt;</a:t>
            </a: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10538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5. Break and Comment: </a:t>
            </a:r>
            <a:endParaRPr lang="en-US" sz="3200" dirty="0">
              <a:solidFill>
                <a:srgbClr val="D51C29"/>
              </a:solidFill>
            </a:endParaRPr>
          </a:p>
        </p:txBody>
      </p:sp>
      <p:sp>
        <p:nvSpPr>
          <p:cNvPr id="3" name="Rectangle 1">
            <a:extLst>
              <a:ext uri="{FF2B5EF4-FFF2-40B4-BE49-F238E27FC236}">
                <a16:creationId xmlns:a16="http://schemas.microsoft.com/office/drawing/2014/main" id="{AD5FF1D9-248B-4BAC-997C-8DD91C1E0525}"/>
              </a:ext>
            </a:extLst>
          </p:cNvPr>
          <p:cNvSpPr>
            <a:spLocks noChangeArrowheads="1"/>
          </p:cNvSpPr>
          <p:nvPr/>
        </p:nvSpPr>
        <p:spPr bwMode="auto">
          <a:xfrm>
            <a:off x="1290907" y="936010"/>
            <a:ext cx="10037315" cy="49859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Break:</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Gõ</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&amp;</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nbsp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chèn</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khoảng</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trống</a:t>
            </a:r>
            <a:endPar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Gõ</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&amp;</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ensp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chèn</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khoảng</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trống</a:t>
            </a:r>
            <a:endPar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Gõ</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&amp;</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emsp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chèn</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4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khoảng</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trống</a:t>
            </a:r>
            <a:endPar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Gõ</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&amp;</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nbsp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;&amp;</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nbsp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;&amp;</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nbsp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;&amp;</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nbsp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chèn</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tab</a:t>
            </a: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Gõ</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&lt;</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ngắt</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dòng</a:t>
            </a:r>
            <a:endPar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Gõ</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&lt;</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&gt;&lt;</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ngắt</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dòng</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 </a:t>
            </a:r>
            <a:r>
              <a:rPr kumimoji="0" lang="en-US" altLang="en-US" sz="4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lần</a:t>
            </a:r>
            <a:endPar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64777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1. </a:t>
            </a:r>
            <a:r>
              <a:rPr lang="en-US" sz="3200" b="1" dirty="0" err="1">
                <a:solidFill>
                  <a:srgbClr val="D51C29"/>
                </a:solidFill>
              </a:rPr>
              <a:t>Thẻ</a:t>
            </a:r>
            <a:r>
              <a:rPr lang="en-US" sz="3200" b="1" dirty="0">
                <a:solidFill>
                  <a:srgbClr val="D51C29"/>
                </a:solidFill>
              </a:rPr>
              <a:t> Title: </a:t>
            </a:r>
            <a:r>
              <a:rPr lang="en-US" sz="3200" b="1" dirty="0" err="1">
                <a:solidFill>
                  <a:srgbClr val="D51C29"/>
                </a:solidFill>
              </a:rPr>
              <a:t>Mô</a:t>
            </a:r>
            <a:r>
              <a:rPr lang="en-US" sz="3200" b="1" dirty="0">
                <a:solidFill>
                  <a:srgbClr val="D51C29"/>
                </a:solidFill>
              </a:rPr>
              <a:t> </a:t>
            </a:r>
            <a:r>
              <a:rPr lang="en-US" sz="3200" b="1" dirty="0" err="1">
                <a:solidFill>
                  <a:srgbClr val="D51C29"/>
                </a:solidFill>
              </a:rPr>
              <a:t>tả</a:t>
            </a:r>
            <a:r>
              <a:rPr lang="en-US" sz="3200" b="1" dirty="0">
                <a:solidFill>
                  <a:srgbClr val="D51C29"/>
                </a:solidFill>
              </a:rPr>
              <a:t> </a:t>
            </a:r>
            <a:r>
              <a:rPr lang="en-US" sz="3200" b="1" dirty="0" err="1">
                <a:solidFill>
                  <a:srgbClr val="D51C29"/>
                </a:solidFill>
              </a:rPr>
              <a:t>Tiêu</a:t>
            </a:r>
            <a:r>
              <a:rPr lang="en-US" sz="3200" b="1" dirty="0">
                <a:solidFill>
                  <a:srgbClr val="D51C29"/>
                </a:solidFill>
              </a:rPr>
              <a:t> </a:t>
            </a:r>
            <a:r>
              <a:rPr lang="en-US" sz="3200" b="1" dirty="0" err="1">
                <a:solidFill>
                  <a:srgbClr val="D51C29"/>
                </a:solidFill>
              </a:rPr>
              <a:t>đề</a:t>
            </a:r>
            <a:r>
              <a:rPr lang="en-US" sz="3200" b="1" dirty="0">
                <a:solidFill>
                  <a:srgbClr val="D51C29"/>
                </a:solidFill>
              </a:rPr>
              <a:t> </a:t>
            </a:r>
            <a:r>
              <a:rPr lang="en-US" sz="3200" b="1" dirty="0" err="1">
                <a:solidFill>
                  <a:srgbClr val="D51C29"/>
                </a:solidFill>
              </a:rPr>
              <a:t>của</a:t>
            </a:r>
            <a:r>
              <a:rPr lang="en-US" sz="3200" b="1" dirty="0">
                <a:solidFill>
                  <a:srgbClr val="D51C29"/>
                </a:solidFill>
              </a:rPr>
              <a:t> </a:t>
            </a:r>
            <a:r>
              <a:rPr lang="en-US" sz="3200" b="1" dirty="0" err="1">
                <a:solidFill>
                  <a:srgbClr val="D51C29"/>
                </a:solidFill>
              </a:rPr>
              <a:t>trang</a:t>
            </a:r>
            <a:r>
              <a:rPr lang="en-US" sz="3200" b="1" dirty="0">
                <a:solidFill>
                  <a:srgbClr val="D51C29"/>
                </a:solidFill>
              </a:rPr>
              <a:t> Web</a:t>
            </a:r>
            <a:endParaRPr lang="en-US" sz="3200" dirty="0">
              <a:solidFill>
                <a:srgbClr val="D51C29"/>
              </a:solidFill>
            </a:endParaRPr>
          </a:p>
        </p:txBody>
      </p:sp>
      <p:sp>
        <p:nvSpPr>
          <p:cNvPr id="4" name="Content Placeholder 2">
            <a:extLst>
              <a:ext uri="{FF2B5EF4-FFF2-40B4-BE49-F238E27FC236}">
                <a16:creationId xmlns:a16="http://schemas.microsoft.com/office/drawing/2014/main" id="{B4601218-94AF-4FBE-9E84-D804725A3231}"/>
              </a:ext>
            </a:extLst>
          </p:cNvPr>
          <p:cNvSpPr txBox="1">
            <a:spLocks/>
          </p:cNvSpPr>
          <p:nvPr/>
        </p:nvSpPr>
        <p:spPr>
          <a:xfrm>
            <a:off x="1754659" y="1286390"/>
            <a:ext cx="10001676" cy="48302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u="none" strike="noStrike" baseline="0" dirty="0">
                <a:solidFill>
                  <a:srgbClr val="1E3AF9"/>
                </a:solidFill>
                <a:latin typeface="CourierNewPSMT"/>
              </a:rPr>
              <a:t>&lt;HTML&gt;</a:t>
            </a:r>
          </a:p>
          <a:p>
            <a:pPr marL="0" indent="0" algn="l">
              <a:buNone/>
            </a:pPr>
            <a:r>
              <a:rPr lang="en-US" sz="2400" b="0" i="0" u="none" strike="noStrike" baseline="0" dirty="0">
                <a:solidFill>
                  <a:srgbClr val="1E3AF9"/>
                </a:solidFill>
                <a:latin typeface="CourierNewPSMT"/>
              </a:rPr>
              <a:t>	&lt;HEAD&gt;</a:t>
            </a:r>
          </a:p>
          <a:p>
            <a:pPr marL="0" indent="0" algn="l">
              <a:buNone/>
            </a:pPr>
            <a:r>
              <a:rPr lang="en-US" sz="2400" b="0" i="0" u="none" strike="noStrike" baseline="0" dirty="0">
                <a:solidFill>
                  <a:srgbClr val="1E3AF9"/>
                </a:solidFill>
                <a:latin typeface="CourierNewPSMT"/>
              </a:rPr>
              <a:t>		&lt;TITLE&gt;</a:t>
            </a:r>
            <a:r>
              <a:rPr lang="en-US" sz="2400" b="0" i="0" u="none" strike="noStrike" baseline="0" dirty="0">
                <a:solidFill>
                  <a:srgbClr val="000000"/>
                </a:solidFill>
                <a:latin typeface="CourierNewPSMT"/>
              </a:rPr>
              <a:t>Welcome to HTML</a:t>
            </a:r>
            <a:r>
              <a:rPr lang="en-US" sz="2400" b="0" i="0" u="none" strike="noStrike" baseline="0" dirty="0">
                <a:solidFill>
                  <a:srgbClr val="1E3AF9"/>
                </a:solidFill>
                <a:latin typeface="CourierNewPSMT"/>
              </a:rPr>
              <a:t>&lt;/TITLE&gt;</a:t>
            </a:r>
          </a:p>
          <a:p>
            <a:pPr marL="0" indent="0" algn="l">
              <a:buNone/>
            </a:pPr>
            <a:r>
              <a:rPr lang="en-US" sz="2400" b="0" i="0" u="none" strike="noStrike" baseline="0" dirty="0">
                <a:solidFill>
                  <a:srgbClr val="1E3AF9"/>
                </a:solidFill>
                <a:latin typeface="CourierNewPSMT"/>
              </a:rPr>
              <a:t>	&lt;/HEAD&gt;</a:t>
            </a:r>
          </a:p>
          <a:p>
            <a:pPr marL="0" indent="0" algn="l">
              <a:buNone/>
            </a:pPr>
            <a:r>
              <a:rPr lang="en-US" sz="2400" b="1" i="0" u="none" strike="noStrike" baseline="0" dirty="0">
                <a:solidFill>
                  <a:srgbClr val="1E3AF9"/>
                </a:solidFill>
                <a:latin typeface="CourierNewPS-BoldMT"/>
              </a:rPr>
              <a:t>	&lt;BODY BGCOLOR = lavender&gt;</a:t>
            </a:r>
          </a:p>
          <a:p>
            <a:pPr marL="0" indent="0" algn="l">
              <a:buNone/>
            </a:pPr>
            <a:r>
              <a:rPr lang="en-US" sz="2400" b="0" i="0" u="none" strike="noStrike" baseline="0" dirty="0">
                <a:solidFill>
                  <a:srgbClr val="1E3AF9"/>
                </a:solidFill>
                <a:latin typeface="CourierNewPSMT"/>
              </a:rPr>
              <a:t>		&lt;H3&gt;</a:t>
            </a:r>
            <a:r>
              <a:rPr lang="en-US" sz="2400" b="0" i="0" u="none" strike="noStrike" baseline="0" dirty="0">
                <a:solidFill>
                  <a:srgbClr val="000000"/>
                </a:solidFill>
                <a:latin typeface="CourierNewPSMT"/>
              </a:rPr>
              <a:t>My first HTML document</a:t>
            </a:r>
            <a:r>
              <a:rPr lang="en-US" sz="2400" b="0" i="0" u="none" strike="noStrike" baseline="0" dirty="0">
                <a:solidFill>
                  <a:srgbClr val="1E3AF9"/>
                </a:solidFill>
                <a:latin typeface="CourierNewPSMT"/>
              </a:rPr>
              <a:t>&lt;/H3&gt;</a:t>
            </a:r>
          </a:p>
          <a:p>
            <a:pPr marL="0" indent="0" algn="l">
              <a:buNone/>
            </a:pPr>
            <a:r>
              <a:rPr lang="en-US" sz="2400" b="1" i="0" u="none" strike="noStrike" baseline="0" dirty="0">
                <a:solidFill>
                  <a:srgbClr val="1E3AF9"/>
                </a:solidFill>
                <a:latin typeface="CourierNewPS-BoldMT"/>
              </a:rPr>
              <a:t>	&lt;/BODY&gt;</a:t>
            </a:r>
          </a:p>
          <a:p>
            <a:pPr marL="0" indent="0" algn="l">
              <a:buNone/>
            </a:pPr>
            <a:r>
              <a:rPr lang="en-US" sz="2400" b="0" i="0" u="none" strike="noStrike" baseline="0" dirty="0">
                <a:solidFill>
                  <a:srgbClr val="1E3AF9"/>
                </a:solidFill>
                <a:latin typeface="CourierNewPSMT"/>
              </a:rPr>
              <a:t>&lt;/HTML&gt;</a:t>
            </a:r>
            <a:endParaRPr lang="en-US" dirty="0">
              <a:solidFill>
                <a:prstClr val="black"/>
              </a:solidFill>
              <a:latin typeface="Cambria" panose="02040503050406030204" pitchFamily="18" charset="0"/>
            </a:endParaRPr>
          </a:p>
        </p:txBody>
      </p:sp>
    </p:spTree>
    <p:extLst>
      <p:ext uri="{BB962C8B-B14F-4D97-AF65-F5344CB8AC3E}">
        <p14:creationId xmlns:p14="http://schemas.microsoft.com/office/powerpoint/2010/main" val="87827517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p:cNvSpPr>
          <p:nvPr/>
        </p:nvSpPr>
        <p:spPr>
          <a:xfrm>
            <a:off x="0" y="1243990"/>
            <a:ext cx="12191999" cy="235897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 algn="ctr">
              <a:lnSpc>
                <a:spcPct val="150000"/>
              </a:lnSpc>
              <a:spcBef>
                <a:spcPts val="95"/>
              </a:spcBef>
            </a:pPr>
            <a:r>
              <a:rPr lang="en-US" sz="6000" spc="-240" dirty="0">
                <a:solidFill>
                  <a:schemeClr val="accent1">
                    <a:lumMod val="75000"/>
                  </a:schemeClr>
                </a:solidFill>
                <a:latin typeface="Arial"/>
                <a:cs typeface="Arial"/>
              </a:rPr>
              <a:t>PHẦN</a:t>
            </a:r>
            <a:endParaRPr lang="vi-VN" sz="6000" dirty="0">
              <a:solidFill>
                <a:schemeClr val="accent1">
                  <a:lumMod val="75000"/>
                </a:schemeClr>
              </a:solidFill>
              <a:latin typeface="Arial"/>
              <a:cs typeface="Arial"/>
            </a:endParaRPr>
          </a:p>
          <a:p>
            <a:pPr marL="12065" marR="5080" algn="ctr">
              <a:lnSpc>
                <a:spcPct val="100000"/>
              </a:lnSpc>
              <a:spcBef>
                <a:spcPts val="295"/>
              </a:spcBef>
            </a:pPr>
            <a:r>
              <a:rPr lang="en-US" sz="6000" spc="-320" dirty="0">
                <a:solidFill>
                  <a:srgbClr val="0070C0"/>
                </a:solidFill>
                <a:latin typeface="Arial"/>
                <a:cs typeface="Arial"/>
              </a:rPr>
              <a:t>World Wide Web - WWW</a:t>
            </a:r>
            <a:endParaRPr lang="vi-VN" sz="6000" dirty="0">
              <a:solidFill>
                <a:srgbClr val="0070C0"/>
              </a:solidFill>
              <a:latin typeface="Arial"/>
              <a:cs typeface="Arial"/>
            </a:endParaRPr>
          </a:p>
        </p:txBody>
      </p:sp>
    </p:spTree>
    <p:extLst>
      <p:ext uri="{BB962C8B-B14F-4D97-AF65-F5344CB8AC3E}">
        <p14:creationId xmlns:p14="http://schemas.microsoft.com/office/powerpoint/2010/main" val="378874250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2. </a:t>
            </a:r>
            <a:r>
              <a:rPr lang="en-US" sz="3200" b="1" dirty="0" err="1">
                <a:solidFill>
                  <a:srgbClr val="D51C29"/>
                </a:solidFill>
              </a:rPr>
              <a:t>Thẻ</a:t>
            </a:r>
            <a:r>
              <a:rPr lang="en-US" sz="3200" b="1" dirty="0">
                <a:solidFill>
                  <a:srgbClr val="D51C29"/>
                </a:solidFill>
              </a:rPr>
              <a:t> Heading: </a:t>
            </a:r>
            <a:endParaRPr lang="en-US" sz="3200" dirty="0">
              <a:solidFill>
                <a:srgbClr val="D51C29"/>
              </a:solidFill>
            </a:endParaRPr>
          </a:p>
        </p:txBody>
      </p:sp>
      <p:sp>
        <p:nvSpPr>
          <p:cNvPr id="4" name="Content Placeholder 2">
            <a:extLst>
              <a:ext uri="{FF2B5EF4-FFF2-40B4-BE49-F238E27FC236}">
                <a16:creationId xmlns:a16="http://schemas.microsoft.com/office/drawing/2014/main" id="{B4601218-94AF-4FBE-9E84-D804725A3231}"/>
              </a:ext>
            </a:extLst>
          </p:cNvPr>
          <p:cNvSpPr txBox="1">
            <a:spLocks/>
          </p:cNvSpPr>
          <p:nvPr/>
        </p:nvSpPr>
        <p:spPr>
          <a:xfrm>
            <a:off x="1000897" y="1013897"/>
            <a:ext cx="10001676" cy="48302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dirty="0" err="1">
                <a:solidFill>
                  <a:srgbClr val="1E3AF9"/>
                </a:solidFill>
                <a:latin typeface="CourierNewPSMT"/>
              </a:rPr>
              <a:t>Các</a:t>
            </a:r>
            <a:r>
              <a:rPr lang="en-US" dirty="0">
                <a:solidFill>
                  <a:srgbClr val="1E3AF9"/>
                </a:solidFill>
                <a:latin typeface="CourierNewPSMT"/>
              </a:rPr>
              <a:t> </a:t>
            </a:r>
            <a:r>
              <a:rPr lang="en-US" dirty="0" err="1">
                <a:solidFill>
                  <a:srgbClr val="1E3AF9"/>
                </a:solidFill>
                <a:latin typeface="CourierNewPSMT"/>
              </a:rPr>
              <a:t>thẻ</a:t>
            </a:r>
            <a:r>
              <a:rPr lang="en-US" dirty="0">
                <a:solidFill>
                  <a:srgbClr val="1E3AF9"/>
                </a:solidFill>
                <a:latin typeface="CourierNewPSMT"/>
              </a:rPr>
              <a:t> Heading: &lt;H1&gt;, </a:t>
            </a:r>
            <a:r>
              <a:rPr lang="en-US" sz="3200" b="0" i="0" u="none" strike="noStrike" baseline="0" dirty="0">
                <a:solidFill>
                  <a:srgbClr val="1E3AF9"/>
                </a:solidFill>
                <a:latin typeface="CourierNewPSMT"/>
              </a:rPr>
              <a:t>&lt;H2&gt;, &lt;H3&gt;, &lt;H4&gt;, &lt;H5&gt;, &lt;H6&gt;</a:t>
            </a:r>
            <a:endParaRPr lang="en-US" dirty="0">
              <a:solidFill>
                <a:prstClr val="black"/>
              </a:solidFill>
              <a:latin typeface="Cambria" panose="02040503050406030204" pitchFamily="18" charset="0"/>
            </a:endParaRPr>
          </a:p>
        </p:txBody>
      </p:sp>
      <p:pic>
        <p:nvPicPr>
          <p:cNvPr id="5" name="Picture 4">
            <a:extLst>
              <a:ext uri="{FF2B5EF4-FFF2-40B4-BE49-F238E27FC236}">
                <a16:creationId xmlns:a16="http://schemas.microsoft.com/office/drawing/2014/main" id="{C9ABB293-6324-46AE-A5B6-A6CA21520ECA}"/>
              </a:ext>
            </a:extLst>
          </p:cNvPr>
          <p:cNvPicPr>
            <a:picLocks noChangeAspect="1"/>
          </p:cNvPicPr>
          <p:nvPr/>
        </p:nvPicPr>
        <p:blipFill>
          <a:blip r:embed="rId3"/>
          <a:stretch>
            <a:fillRect/>
          </a:stretch>
        </p:blipFill>
        <p:spPr>
          <a:xfrm>
            <a:off x="0" y="2162432"/>
            <a:ext cx="12192000" cy="4226011"/>
          </a:xfrm>
          <a:prstGeom prst="rect">
            <a:avLst/>
          </a:prstGeom>
        </p:spPr>
      </p:pic>
    </p:spTree>
    <p:extLst>
      <p:ext uri="{BB962C8B-B14F-4D97-AF65-F5344CB8AC3E}">
        <p14:creationId xmlns:p14="http://schemas.microsoft.com/office/powerpoint/2010/main" val="316847713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3. </a:t>
            </a:r>
            <a:r>
              <a:rPr lang="en-US" sz="3200" b="1" dirty="0" err="1">
                <a:solidFill>
                  <a:srgbClr val="D51C29"/>
                </a:solidFill>
              </a:rPr>
              <a:t>Thẻ</a:t>
            </a:r>
            <a:r>
              <a:rPr lang="en-US" sz="3200" b="1" dirty="0">
                <a:solidFill>
                  <a:srgbClr val="D51C29"/>
                </a:solidFill>
              </a:rPr>
              <a:t> Paragraph: </a:t>
            </a:r>
            <a:endParaRPr lang="en-US" sz="3200" dirty="0">
              <a:solidFill>
                <a:srgbClr val="D51C29"/>
              </a:solidFill>
            </a:endParaRPr>
          </a:p>
        </p:txBody>
      </p:sp>
      <p:pic>
        <p:nvPicPr>
          <p:cNvPr id="8" name="Picture 7">
            <a:extLst>
              <a:ext uri="{FF2B5EF4-FFF2-40B4-BE49-F238E27FC236}">
                <a16:creationId xmlns:a16="http://schemas.microsoft.com/office/drawing/2014/main" id="{9474C599-133E-4AB1-8E36-41A5C862CCFD}"/>
              </a:ext>
            </a:extLst>
          </p:cNvPr>
          <p:cNvPicPr>
            <a:picLocks noChangeAspect="1"/>
          </p:cNvPicPr>
          <p:nvPr/>
        </p:nvPicPr>
        <p:blipFill>
          <a:blip r:embed="rId3"/>
          <a:stretch>
            <a:fillRect/>
          </a:stretch>
        </p:blipFill>
        <p:spPr>
          <a:xfrm>
            <a:off x="0" y="862210"/>
            <a:ext cx="12191999" cy="3042526"/>
          </a:xfrm>
          <a:prstGeom prst="rect">
            <a:avLst/>
          </a:prstGeom>
        </p:spPr>
      </p:pic>
      <p:pic>
        <p:nvPicPr>
          <p:cNvPr id="10" name="Picture 9">
            <a:extLst>
              <a:ext uri="{FF2B5EF4-FFF2-40B4-BE49-F238E27FC236}">
                <a16:creationId xmlns:a16="http://schemas.microsoft.com/office/drawing/2014/main" id="{2D1E4DAC-F281-4085-B520-726E7DD398C0}"/>
              </a:ext>
            </a:extLst>
          </p:cNvPr>
          <p:cNvPicPr>
            <a:picLocks noChangeAspect="1"/>
          </p:cNvPicPr>
          <p:nvPr/>
        </p:nvPicPr>
        <p:blipFill>
          <a:blip r:embed="rId4"/>
          <a:stretch>
            <a:fillRect/>
          </a:stretch>
        </p:blipFill>
        <p:spPr>
          <a:xfrm>
            <a:off x="0" y="3429000"/>
            <a:ext cx="12192000" cy="2947086"/>
          </a:xfrm>
          <a:prstGeom prst="rect">
            <a:avLst/>
          </a:prstGeom>
        </p:spPr>
      </p:pic>
      <p:sp>
        <p:nvSpPr>
          <p:cNvPr id="11" name="Arrow: Right 10">
            <a:extLst>
              <a:ext uri="{FF2B5EF4-FFF2-40B4-BE49-F238E27FC236}">
                <a16:creationId xmlns:a16="http://schemas.microsoft.com/office/drawing/2014/main" id="{613F2283-E27E-44BA-BE04-9AC5A57BB6B7}"/>
              </a:ext>
            </a:extLst>
          </p:cNvPr>
          <p:cNvSpPr/>
          <p:nvPr/>
        </p:nvSpPr>
        <p:spPr>
          <a:xfrm>
            <a:off x="7018638" y="5412259"/>
            <a:ext cx="1161535" cy="160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2EB18CE-3FF1-4068-8FB9-07355DC870A2}"/>
              </a:ext>
            </a:extLst>
          </p:cNvPr>
          <p:cNvSpPr/>
          <p:nvPr/>
        </p:nvSpPr>
        <p:spPr>
          <a:xfrm>
            <a:off x="8723870" y="4902543"/>
            <a:ext cx="2446638" cy="1093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Xuống</a:t>
            </a:r>
            <a:r>
              <a:rPr lang="en-US" dirty="0"/>
              <a:t> </a:t>
            </a:r>
            <a:r>
              <a:rPr lang="en-US" dirty="0" err="1"/>
              <a:t>dòng</a:t>
            </a:r>
            <a:r>
              <a:rPr lang="en-US" dirty="0"/>
              <a:t> </a:t>
            </a:r>
            <a:r>
              <a:rPr lang="en-US" dirty="0" err="1"/>
              <a:t>trong</a:t>
            </a:r>
            <a:r>
              <a:rPr lang="en-US" dirty="0"/>
              <a:t> </a:t>
            </a:r>
            <a:r>
              <a:rPr lang="en-US" dirty="0" err="1"/>
              <a:t>đoạn</a:t>
            </a:r>
            <a:r>
              <a:rPr lang="en-US" dirty="0"/>
              <a:t> </a:t>
            </a:r>
            <a:r>
              <a:rPr lang="en-US" dirty="0" err="1"/>
              <a:t>dùng</a:t>
            </a:r>
            <a:r>
              <a:rPr lang="en-US" dirty="0"/>
              <a:t> </a:t>
            </a:r>
            <a:r>
              <a:rPr lang="en-US" dirty="0" err="1"/>
              <a:t>Thẻ</a:t>
            </a:r>
            <a:r>
              <a:rPr lang="en-US" dirty="0"/>
              <a:t> &lt;</a:t>
            </a:r>
            <a:r>
              <a:rPr lang="en-US" dirty="0" err="1"/>
              <a:t>br</a:t>
            </a:r>
            <a:r>
              <a:rPr lang="en-US" dirty="0"/>
              <a:t>&gt;</a:t>
            </a:r>
          </a:p>
        </p:txBody>
      </p:sp>
    </p:spTree>
    <p:extLst>
      <p:ext uri="{BB962C8B-B14F-4D97-AF65-F5344CB8AC3E}">
        <p14:creationId xmlns:p14="http://schemas.microsoft.com/office/powerpoint/2010/main" val="10592569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vi-VN" sz="3200" b="1" dirty="0">
                <a:solidFill>
                  <a:srgbClr val="D51C29"/>
                </a:solidFill>
              </a:rPr>
              <a:t>Ví dụ:</a:t>
            </a:r>
            <a:endParaRPr lang="en-US" sz="3200" dirty="0">
              <a:solidFill>
                <a:srgbClr val="D51C29"/>
              </a:solidFill>
            </a:endParaRPr>
          </a:p>
        </p:txBody>
      </p:sp>
      <p:sp>
        <p:nvSpPr>
          <p:cNvPr id="3" name="TextBox 2">
            <a:extLst>
              <a:ext uri="{FF2B5EF4-FFF2-40B4-BE49-F238E27FC236}">
                <a16:creationId xmlns:a16="http://schemas.microsoft.com/office/drawing/2014/main" id="{A17DBA3E-588F-49E9-B1E3-813C7AE3B400}"/>
              </a:ext>
            </a:extLst>
          </p:cNvPr>
          <p:cNvSpPr txBox="1"/>
          <p:nvPr/>
        </p:nvSpPr>
        <p:spPr>
          <a:xfrm>
            <a:off x="336220" y="1778696"/>
            <a:ext cx="10541668" cy="2308324"/>
          </a:xfrm>
          <a:prstGeom prst="rect">
            <a:avLst/>
          </a:prstGeom>
          <a:noFill/>
        </p:spPr>
        <p:txBody>
          <a:bodyPr wrap="none" rtlCol="0">
            <a:spAutoFit/>
          </a:bodyPr>
          <a:lstStyle/>
          <a:p>
            <a:r>
              <a:rPr lang="vi-VN" sz="3600" dirty="0"/>
              <a:t>Hãy hiển thị tên mình với các màu sắc khác nhau. </a:t>
            </a:r>
          </a:p>
          <a:p>
            <a:r>
              <a:rPr lang="vi-VN" sz="3600" dirty="0"/>
              <a:t>Cụ thể:</a:t>
            </a:r>
          </a:p>
          <a:p>
            <a:endParaRPr lang="vi-VN" sz="3600" dirty="0"/>
          </a:p>
          <a:p>
            <a:r>
              <a:rPr lang="vi-VN" sz="3600" dirty="0">
                <a:solidFill>
                  <a:srgbClr val="FF0000"/>
                </a:solidFill>
              </a:rPr>
              <a:t>          Bùi</a:t>
            </a:r>
            <a:r>
              <a:rPr lang="vi-VN" sz="3600" dirty="0"/>
              <a:t> </a:t>
            </a:r>
            <a:r>
              <a:rPr lang="vi-VN" sz="3600" dirty="0">
                <a:solidFill>
                  <a:srgbClr val="0070C0"/>
                </a:solidFill>
              </a:rPr>
              <a:t>Minh</a:t>
            </a:r>
            <a:r>
              <a:rPr lang="vi-VN" sz="3600" dirty="0"/>
              <a:t> </a:t>
            </a:r>
            <a:r>
              <a:rPr lang="vi-VN" sz="3600" dirty="0">
                <a:solidFill>
                  <a:srgbClr val="00B050"/>
                </a:solidFill>
              </a:rPr>
              <a:t>Phụng</a:t>
            </a:r>
            <a:endParaRPr lang="en-US" sz="3600" dirty="0">
              <a:solidFill>
                <a:srgbClr val="00B050"/>
              </a:solidFill>
            </a:endParaRPr>
          </a:p>
        </p:txBody>
      </p:sp>
    </p:spTree>
    <p:extLst>
      <p:ext uri="{BB962C8B-B14F-4D97-AF65-F5344CB8AC3E}">
        <p14:creationId xmlns:p14="http://schemas.microsoft.com/office/powerpoint/2010/main" val="144573602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4. Horizontal Rule: </a:t>
            </a:r>
            <a:endParaRPr lang="en-US" sz="3200" dirty="0">
              <a:solidFill>
                <a:srgbClr val="D51C29"/>
              </a:solidFill>
            </a:endParaRPr>
          </a:p>
        </p:txBody>
      </p:sp>
      <p:pic>
        <p:nvPicPr>
          <p:cNvPr id="4" name="Picture 3">
            <a:extLst>
              <a:ext uri="{FF2B5EF4-FFF2-40B4-BE49-F238E27FC236}">
                <a16:creationId xmlns:a16="http://schemas.microsoft.com/office/drawing/2014/main" id="{A2B8487C-FDBC-4B8D-86B2-A7B7B4ED1863}"/>
              </a:ext>
            </a:extLst>
          </p:cNvPr>
          <p:cNvPicPr>
            <a:picLocks noChangeAspect="1"/>
          </p:cNvPicPr>
          <p:nvPr/>
        </p:nvPicPr>
        <p:blipFill>
          <a:blip r:embed="rId3"/>
          <a:stretch>
            <a:fillRect/>
          </a:stretch>
        </p:blipFill>
        <p:spPr>
          <a:xfrm>
            <a:off x="0" y="1136823"/>
            <a:ext cx="12192000" cy="4955058"/>
          </a:xfrm>
          <a:prstGeom prst="rect">
            <a:avLst/>
          </a:prstGeom>
        </p:spPr>
      </p:pic>
    </p:spTree>
    <p:extLst>
      <p:ext uri="{BB962C8B-B14F-4D97-AF65-F5344CB8AC3E}">
        <p14:creationId xmlns:p14="http://schemas.microsoft.com/office/powerpoint/2010/main" val="395407952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5. Break and Comment: </a:t>
            </a:r>
            <a:endParaRPr lang="en-US" sz="3200" dirty="0">
              <a:solidFill>
                <a:srgbClr val="D51C29"/>
              </a:solidFill>
            </a:endParaRPr>
          </a:p>
        </p:txBody>
      </p:sp>
      <p:sp>
        <p:nvSpPr>
          <p:cNvPr id="3" name="Rectangle 1">
            <a:extLst>
              <a:ext uri="{FF2B5EF4-FFF2-40B4-BE49-F238E27FC236}">
                <a16:creationId xmlns:a16="http://schemas.microsoft.com/office/drawing/2014/main" id="{AD5FF1D9-248B-4BAC-997C-8DD91C1E0525}"/>
              </a:ext>
            </a:extLst>
          </p:cNvPr>
          <p:cNvSpPr>
            <a:spLocks noChangeArrowheads="1"/>
          </p:cNvSpPr>
          <p:nvPr/>
        </p:nvSpPr>
        <p:spPr bwMode="auto">
          <a:xfrm>
            <a:off x="646544" y="782122"/>
            <a:ext cx="11109791" cy="2646878"/>
          </a:xfrm>
          <a:prstGeom prst="rect">
            <a:avLst/>
          </a:prstGeom>
          <a:noFill/>
          <a:ln>
            <a:noFill/>
          </a:ln>
          <a:effectLst/>
        </p:spPr>
        <p:txBody>
          <a:bodyPr vert="horz" wrap="square" lIns="12696" tIns="0" rIns="12696" bIns="0" numCol="1" anchor="ctr" anchorCtr="0" compatLnSpc="1">
            <a:prstTxWarp prst="textNoShape">
              <a:avLst/>
            </a:prstTxWarp>
            <a:spAutoFit/>
          </a:bodyPr>
          <a:lstStyle/>
          <a:p>
            <a:pPr algn="just"/>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Comment: </a:t>
            </a:r>
          </a:p>
          <a:p>
            <a:pPr algn="just"/>
            <a:r>
              <a:rPr lang="vi-VN" sz="2400" b="0" i="0" dirty="0">
                <a:effectLst/>
                <a:latin typeface="Times New Roman" panose="02020603050405020304" pitchFamily="18" charset="0"/>
                <a:cs typeface="Times New Roman" panose="02020603050405020304" pitchFamily="18" charset="0"/>
              </a:rPr>
              <a:t>Thẻ comment được sử dụng để chèn chú thích vào tài liệu HTML, các dòng chú thích này sẽ không được hiển trị trên trình duyệt.</a:t>
            </a:r>
          </a:p>
          <a:p>
            <a:pPr algn="just"/>
            <a:r>
              <a:rPr lang="vi-VN" sz="2400" b="0" i="0" dirty="0">
                <a:effectLst/>
                <a:latin typeface="Times New Roman" panose="02020603050405020304" pitchFamily="18" charset="0"/>
                <a:cs typeface="Times New Roman" panose="02020603050405020304" pitchFamily="18" charset="0"/>
              </a:rPr>
              <a:t>Bạn có thể sử dụng các nhận xét để giải thích các dòng code, nó giúp bạn đánh dấu lại vị trí và ý nghĩa của đoạn code bạn sửa lần cuối cùng khi trong tài liệu HTML chứa nhiều code.</a:t>
            </a:r>
            <a:endPar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9AD2B0A-C2DD-4544-8F18-9F9D77ED16CA}"/>
              </a:ext>
            </a:extLst>
          </p:cNvPr>
          <p:cNvPicPr>
            <a:picLocks noChangeAspect="1"/>
          </p:cNvPicPr>
          <p:nvPr/>
        </p:nvPicPr>
        <p:blipFill>
          <a:blip r:embed="rId3"/>
          <a:stretch>
            <a:fillRect/>
          </a:stretch>
        </p:blipFill>
        <p:spPr>
          <a:xfrm>
            <a:off x="0" y="3204534"/>
            <a:ext cx="12192000" cy="3233336"/>
          </a:xfrm>
          <a:prstGeom prst="rect">
            <a:avLst/>
          </a:prstGeom>
        </p:spPr>
      </p:pic>
    </p:spTree>
    <p:extLst>
      <p:ext uri="{BB962C8B-B14F-4D97-AF65-F5344CB8AC3E}">
        <p14:creationId xmlns:p14="http://schemas.microsoft.com/office/powerpoint/2010/main" val="115118666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6. Formatting Elements: </a:t>
            </a:r>
            <a:endParaRPr lang="en-US" sz="3200" dirty="0">
              <a:solidFill>
                <a:srgbClr val="D51C29"/>
              </a:solidFill>
            </a:endParaRPr>
          </a:p>
        </p:txBody>
      </p:sp>
      <p:sp>
        <p:nvSpPr>
          <p:cNvPr id="3" name="Rectangle 1">
            <a:extLst>
              <a:ext uri="{FF2B5EF4-FFF2-40B4-BE49-F238E27FC236}">
                <a16:creationId xmlns:a16="http://schemas.microsoft.com/office/drawing/2014/main" id="{B1F9CEAC-6E4A-4D9A-8F36-DC66F19EF2AF}"/>
              </a:ext>
            </a:extLst>
          </p:cNvPr>
          <p:cNvSpPr>
            <a:spLocks noChangeArrowheads="1"/>
          </p:cNvSpPr>
          <p:nvPr/>
        </p:nvSpPr>
        <p:spPr bwMode="auto">
          <a:xfrm>
            <a:off x="1019059" y="1211753"/>
            <a:ext cx="7974601" cy="46569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4" eaLnBrk="0" fontAlgn="base" hangingPunct="0">
              <a:lnSpc>
                <a:spcPct val="150000"/>
              </a:lnSpc>
              <a:spcBef>
                <a:spcPct val="0"/>
              </a:spcBef>
              <a:spcAft>
                <a:spcPct val="0"/>
              </a:spcAft>
            </a:pPr>
            <a:r>
              <a:rPr kumimoji="0" lang="en-US" altLang="en-US" sz="2000" b="0" i="0" u="none" strike="noStrike" cap="none" normalizeH="0" baseline="0" dirty="0">
                <a:ln>
                  <a:noFill/>
                </a:ln>
                <a:solidFill>
                  <a:srgbClr val="DC143C"/>
                </a:solidFill>
                <a:effectLst/>
                <a:latin typeface="Consolas" panose="020B0609020204030204" pitchFamily="49" charset="0"/>
              </a:rPr>
              <a:t>&lt;b&gt;</a:t>
            </a:r>
            <a:r>
              <a:rPr kumimoji="0" lang="en-US" altLang="en-US" sz="2000" b="0" i="0" u="none" strike="noStrike" cap="none" normalizeH="0" baseline="0" dirty="0">
                <a:ln>
                  <a:noFill/>
                </a:ln>
                <a:solidFill>
                  <a:srgbClr val="000000"/>
                </a:solidFill>
                <a:effectLst/>
                <a:latin typeface="Verdana" panose="020B0604030504040204" pitchFamily="34" charset="0"/>
              </a:rPr>
              <a:t> - Bold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&lt;strong&gt;</a:t>
            </a:r>
            <a:r>
              <a:rPr kumimoji="0" lang="en-US" altLang="en-US" sz="2000" b="0" i="0" u="none" strike="noStrike" cap="none" normalizeH="0" baseline="0" dirty="0">
                <a:ln>
                  <a:noFill/>
                </a:ln>
                <a:solidFill>
                  <a:srgbClr val="000000"/>
                </a:solidFill>
                <a:effectLst/>
                <a:latin typeface="Verdana" panose="020B0604030504040204" pitchFamily="34" charset="0"/>
              </a:rPr>
              <a:t> - Important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 Italic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em</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 Emphasized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&lt;mark&gt;</a:t>
            </a:r>
            <a:r>
              <a:rPr kumimoji="0" lang="en-US" altLang="en-US" sz="2000" b="0" i="0" u="none" strike="noStrike" cap="none" normalizeH="0" baseline="0" dirty="0">
                <a:ln>
                  <a:noFill/>
                </a:ln>
                <a:solidFill>
                  <a:srgbClr val="000000"/>
                </a:solidFill>
                <a:effectLst/>
                <a:latin typeface="Verdana" panose="020B0604030504040204" pitchFamily="34" charset="0"/>
              </a:rPr>
              <a:t> - Marked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&lt;small&gt;</a:t>
            </a:r>
            <a:r>
              <a:rPr kumimoji="0" lang="en-US" altLang="en-US" sz="2000" b="0" i="0" u="none" strike="noStrike" cap="none" normalizeH="0" baseline="0" dirty="0">
                <a:ln>
                  <a:noFill/>
                </a:ln>
                <a:solidFill>
                  <a:srgbClr val="000000"/>
                </a:solidFill>
                <a:effectLst/>
                <a:latin typeface="Verdana" panose="020B0604030504040204" pitchFamily="34" charset="0"/>
              </a:rPr>
              <a:t> - Smaller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&lt;del&gt;</a:t>
            </a:r>
            <a:r>
              <a:rPr kumimoji="0" lang="en-US" altLang="en-US" sz="2000" b="0" i="0" u="none" strike="noStrike" cap="none" normalizeH="0" baseline="0" dirty="0">
                <a:ln>
                  <a:noFill/>
                </a:ln>
                <a:solidFill>
                  <a:srgbClr val="000000"/>
                </a:solidFill>
                <a:effectLst/>
                <a:latin typeface="Verdana" panose="020B0604030504040204" pitchFamily="34" charset="0"/>
              </a:rPr>
              <a:t> - Deleted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&lt;ins&gt;</a:t>
            </a:r>
            <a:r>
              <a:rPr kumimoji="0" lang="en-US" altLang="en-US" sz="2000" b="0" i="0" u="none" strike="noStrike" cap="none" normalizeH="0" baseline="0" dirty="0">
                <a:ln>
                  <a:noFill/>
                </a:ln>
                <a:solidFill>
                  <a:srgbClr val="000000"/>
                </a:solidFill>
                <a:effectLst/>
                <a:latin typeface="Verdana" panose="020B0604030504040204" pitchFamily="34" charset="0"/>
              </a:rPr>
              <a:t> - Inserted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&lt;sub&gt;</a:t>
            </a:r>
            <a:r>
              <a:rPr kumimoji="0" lang="en-US" altLang="en-US" sz="2000" b="0" i="0" u="none" strike="noStrike" cap="none" normalizeH="0" baseline="0" dirty="0">
                <a:ln>
                  <a:noFill/>
                </a:ln>
                <a:solidFill>
                  <a:srgbClr val="000000"/>
                </a:solidFill>
                <a:effectLst/>
                <a:latin typeface="Verdana" panose="020B0604030504040204" pitchFamily="34" charset="0"/>
              </a:rPr>
              <a:t> - Subscript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&lt;sup&gt;</a:t>
            </a:r>
            <a:r>
              <a:rPr kumimoji="0" lang="en-US" altLang="en-US" sz="2000" b="0" i="0" u="none" strike="noStrike" cap="none" normalizeH="0" baseline="0" dirty="0">
                <a:ln>
                  <a:noFill/>
                </a:ln>
                <a:solidFill>
                  <a:srgbClr val="000000"/>
                </a:solidFill>
                <a:effectLst/>
                <a:latin typeface="Verdana" panose="020B0604030504040204" pitchFamily="34" charset="0"/>
              </a:rPr>
              <a:t> - Superscript text</a:t>
            </a:r>
          </a:p>
        </p:txBody>
      </p:sp>
      <p:pic>
        <p:nvPicPr>
          <p:cNvPr id="7" name="Picture 6">
            <a:extLst>
              <a:ext uri="{FF2B5EF4-FFF2-40B4-BE49-F238E27FC236}">
                <a16:creationId xmlns:a16="http://schemas.microsoft.com/office/drawing/2014/main" id="{D0ADBB4F-1AB0-4521-AA9E-A29B06E4F046}"/>
              </a:ext>
            </a:extLst>
          </p:cNvPr>
          <p:cNvPicPr>
            <a:picLocks noChangeAspect="1"/>
          </p:cNvPicPr>
          <p:nvPr/>
        </p:nvPicPr>
        <p:blipFill>
          <a:blip r:embed="rId3"/>
          <a:stretch>
            <a:fillRect/>
          </a:stretch>
        </p:blipFill>
        <p:spPr>
          <a:xfrm>
            <a:off x="5475756" y="841893"/>
            <a:ext cx="5572525" cy="5396635"/>
          </a:xfrm>
          <a:prstGeom prst="rect">
            <a:avLst/>
          </a:prstGeom>
        </p:spPr>
      </p:pic>
    </p:spTree>
    <p:extLst>
      <p:ext uri="{BB962C8B-B14F-4D97-AF65-F5344CB8AC3E}">
        <p14:creationId xmlns:p14="http://schemas.microsoft.com/office/powerpoint/2010/main" val="118433833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6. Formatting Elements: </a:t>
            </a:r>
            <a:endParaRPr lang="en-US" sz="3200" dirty="0">
              <a:solidFill>
                <a:srgbClr val="D51C29"/>
              </a:solidFill>
            </a:endParaRPr>
          </a:p>
        </p:txBody>
      </p:sp>
      <p:sp>
        <p:nvSpPr>
          <p:cNvPr id="3" name="Rectangle 1">
            <a:extLst>
              <a:ext uri="{FF2B5EF4-FFF2-40B4-BE49-F238E27FC236}">
                <a16:creationId xmlns:a16="http://schemas.microsoft.com/office/drawing/2014/main" id="{B1F9CEAC-6E4A-4D9A-8F36-DC66F19EF2AF}"/>
              </a:ext>
            </a:extLst>
          </p:cNvPr>
          <p:cNvSpPr>
            <a:spLocks noChangeArrowheads="1"/>
          </p:cNvSpPr>
          <p:nvPr/>
        </p:nvSpPr>
        <p:spPr bwMode="auto">
          <a:xfrm>
            <a:off x="1019059" y="1211753"/>
            <a:ext cx="7974601" cy="46569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4" eaLnBrk="0" fontAlgn="base" hangingPunct="0">
              <a:lnSpc>
                <a:spcPct val="150000"/>
              </a:lnSpc>
              <a:spcBef>
                <a:spcPct val="0"/>
              </a:spcBef>
              <a:spcAft>
                <a:spcPct val="0"/>
              </a:spcAft>
            </a:pPr>
            <a:r>
              <a:rPr kumimoji="0" lang="en-US" altLang="en-US" sz="2000" b="0" i="0" u="none" strike="noStrike" cap="none" normalizeH="0" baseline="0" dirty="0">
                <a:ln>
                  <a:noFill/>
                </a:ln>
                <a:solidFill>
                  <a:srgbClr val="DC143C"/>
                </a:solidFill>
                <a:effectLst/>
                <a:latin typeface="Consolas" panose="020B0609020204030204" pitchFamily="49" charset="0"/>
              </a:rPr>
              <a:t>&lt;b&gt;</a:t>
            </a:r>
            <a:r>
              <a:rPr kumimoji="0" lang="en-US" altLang="en-US" sz="2000" b="0" i="0" u="none" strike="noStrike" cap="none" normalizeH="0" baseline="0" dirty="0">
                <a:ln>
                  <a:noFill/>
                </a:ln>
                <a:solidFill>
                  <a:srgbClr val="000000"/>
                </a:solidFill>
                <a:effectLst/>
                <a:latin typeface="Verdana" panose="020B0604030504040204" pitchFamily="34" charset="0"/>
              </a:rPr>
              <a:t> - Bold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&lt;strong&gt;</a:t>
            </a:r>
            <a:r>
              <a:rPr kumimoji="0" lang="en-US" altLang="en-US" sz="2000" b="0" i="0" u="none" strike="noStrike" cap="none" normalizeH="0" baseline="0" dirty="0">
                <a:ln>
                  <a:noFill/>
                </a:ln>
                <a:solidFill>
                  <a:srgbClr val="000000"/>
                </a:solidFill>
                <a:effectLst/>
                <a:latin typeface="Verdana" panose="020B0604030504040204" pitchFamily="34" charset="0"/>
              </a:rPr>
              <a:t> - Important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i</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 Italic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a:t>
            </a:r>
            <a:r>
              <a:rPr kumimoji="0" lang="en-US" altLang="en-US" sz="2000" b="0" i="0" u="none" strike="noStrike" cap="none" normalizeH="0" baseline="0" dirty="0" err="1">
                <a:ln>
                  <a:noFill/>
                </a:ln>
                <a:solidFill>
                  <a:srgbClr val="DC143C"/>
                </a:solidFill>
                <a:effectLst/>
                <a:latin typeface="Consolas" panose="020B0609020204030204" pitchFamily="49" charset="0"/>
              </a:rPr>
              <a:t>em</a:t>
            </a:r>
            <a:r>
              <a:rPr kumimoji="0" lang="en-US" altLang="en-US" sz="2000" b="0" i="0" u="none" strike="noStrike" cap="none" normalizeH="0" baseline="0" dirty="0">
                <a:ln>
                  <a:noFill/>
                </a:ln>
                <a:solidFill>
                  <a:srgbClr val="DC143C"/>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Verdana" panose="020B0604030504040204" pitchFamily="34" charset="0"/>
              </a:rPr>
              <a:t> - Emphasized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&lt;mark&gt;</a:t>
            </a:r>
            <a:r>
              <a:rPr kumimoji="0" lang="en-US" altLang="en-US" sz="2000" b="0" i="0" u="none" strike="noStrike" cap="none" normalizeH="0" baseline="0" dirty="0">
                <a:ln>
                  <a:noFill/>
                </a:ln>
                <a:solidFill>
                  <a:srgbClr val="000000"/>
                </a:solidFill>
                <a:effectLst/>
                <a:latin typeface="Verdana" panose="020B0604030504040204" pitchFamily="34" charset="0"/>
              </a:rPr>
              <a:t> - Marked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&lt;small&gt;</a:t>
            </a:r>
            <a:r>
              <a:rPr kumimoji="0" lang="en-US" altLang="en-US" sz="2000" b="0" i="0" u="none" strike="noStrike" cap="none" normalizeH="0" baseline="0" dirty="0">
                <a:ln>
                  <a:noFill/>
                </a:ln>
                <a:solidFill>
                  <a:srgbClr val="000000"/>
                </a:solidFill>
                <a:effectLst/>
                <a:latin typeface="Verdana" panose="020B0604030504040204" pitchFamily="34" charset="0"/>
              </a:rPr>
              <a:t> - Smaller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&lt;del&gt;</a:t>
            </a:r>
            <a:r>
              <a:rPr kumimoji="0" lang="en-US" altLang="en-US" sz="2000" b="0" i="0" u="none" strike="noStrike" cap="none" normalizeH="0" baseline="0" dirty="0">
                <a:ln>
                  <a:noFill/>
                </a:ln>
                <a:solidFill>
                  <a:srgbClr val="000000"/>
                </a:solidFill>
                <a:effectLst/>
                <a:latin typeface="Verdana" panose="020B0604030504040204" pitchFamily="34" charset="0"/>
              </a:rPr>
              <a:t> - Deleted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&lt;ins&gt;</a:t>
            </a:r>
            <a:r>
              <a:rPr kumimoji="0" lang="en-US" altLang="en-US" sz="2000" b="0" i="0" u="none" strike="noStrike" cap="none" normalizeH="0" baseline="0" dirty="0">
                <a:ln>
                  <a:noFill/>
                </a:ln>
                <a:solidFill>
                  <a:srgbClr val="000000"/>
                </a:solidFill>
                <a:effectLst/>
                <a:latin typeface="Verdana" panose="020B0604030504040204" pitchFamily="34" charset="0"/>
              </a:rPr>
              <a:t> - Inserted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&lt;sub&gt;</a:t>
            </a:r>
            <a:r>
              <a:rPr kumimoji="0" lang="en-US" altLang="en-US" sz="2000" b="0" i="0" u="none" strike="noStrike" cap="none" normalizeH="0" baseline="0" dirty="0">
                <a:ln>
                  <a:noFill/>
                </a:ln>
                <a:solidFill>
                  <a:srgbClr val="000000"/>
                </a:solidFill>
                <a:effectLst/>
                <a:latin typeface="Verdana" panose="020B0604030504040204" pitchFamily="34" charset="0"/>
              </a:rPr>
              <a:t> - Subscript text</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DC143C"/>
                </a:solidFill>
                <a:effectLst/>
                <a:latin typeface="Consolas" panose="020B0609020204030204" pitchFamily="49" charset="0"/>
              </a:rPr>
              <a:t>&lt;sup&gt;</a:t>
            </a:r>
            <a:r>
              <a:rPr kumimoji="0" lang="en-US" altLang="en-US" sz="2000" b="0" i="0" u="none" strike="noStrike" cap="none" normalizeH="0" baseline="0" dirty="0">
                <a:ln>
                  <a:noFill/>
                </a:ln>
                <a:solidFill>
                  <a:srgbClr val="000000"/>
                </a:solidFill>
                <a:effectLst/>
                <a:latin typeface="Verdana" panose="020B0604030504040204" pitchFamily="34" charset="0"/>
              </a:rPr>
              <a:t> - Superscript text</a:t>
            </a:r>
          </a:p>
        </p:txBody>
      </p:sp>
      <p:pic>
        <p:nvPicPr>
          <p:cNvPr id="8" name="Picture 7">
            <a:extLst>
              <a:ext uri="{FF2B5EF4-FFF2-40B4-BE49-F238E27FC236}">
                <a16:creationId xmlns:a16="http://schemas.microsoft.com/office/drawing/2014/main" id="{6E2F2BC9-D59B-4E41-92CC-65D521670254}"/>
              </a:ext>
            </a:extLst>
          </p:cNvPr>
          <p:cNvPicPr>
            <a:picLocks noChangeAspect="1"/>
          </p:cNvPicPr>
          <p:nvPr/>
        </p:nvPicPr>
        <p:blipFill>
          <a:blip r:embed="rId3"/>
          <a:stretch>
            <a:fillRect/>
          </a:stretch>
        </p:blipFill>
        <p:spPr>
          <a:xfrm>
            <a:off x="5708822" y="757225"/>
            <a:ext cx="5773038" cy="5565971"/>
          </a:xfrm>
          <a:prstGeom prst="rect">
            <a:avLst/>
          </a:prstGeom>
        </p:spPr>
      </p:pic>
    </p:spTree>
    <p:extLst>
      <p:ext uri="{BB962C8B-B14F-4D97-AF65-F5344CB8AC3E}">
        <p14:creationId xmlns:p14="http://schemas.microsoft.com/office/powerpoint/2010/main" val="219522327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6. Image: &lt;</a:t>
            </a:r>
            <a:r>
              <a:rPr lang="en-US" sz="3200" b="1" dirty="0" err="1">
                <a:solidFill>
                  <a:srgbClr val="D51C29"/>
                </a:solidFill>
              </a:rPr>
              <a:t>img</a:t>
            </a:r>
            <a:r>
              <a:rPr lang="en-US" sz="3200" b="1" dirty="0">
                <a:solidFill>
                  <a:srgbClr val="D51C29"/>
                </a:solidFill>
              </a:rPr>
              <a:t>&gt; </a:t>
            </a:r>
            <a:endParaRPr lang="en-US" sz="3200" dirty="0">
              <a:solidFill>
                <a:srgbClr val="D51C29"/>
              </a:solidFill>
            </a:endParaRPr>
          </a:p>
        </p:txBody>
      </p:sp>
      <p:sp>
        <p:nvSpPr>
          <p:cNvPr id="5" name="TextBox 4">
            <a:extLst>
              <a:ext uri="{FF2B5EF4-FFF2-40B4-BE49-F238E27FC236}">
                <a16:creationId xmlns:a16="http://schemas.microsoft.com/office/drawing/2014/main" id="{E66D6264-7523-45BF-A986-974B7E6825B3}"/>
              </a:ext>
            </a:extLst>
          </p:cNvPr>
          <p:cNvSpPr txBox="1"/>
          <p:nvPr/>
        </p:nvSpPr>
        <p:spPr>
          <a:xfrm>
            <a:off x="1488615" y="968358"/>
            <a:ext cx="8031892" cy="4921284"/>
          </a:xfrm>
          <a:prstGeom prst="rect">
            <a:avLst/>
          </a:prstGeom>
          <a:noFill/>
        </p:spPr>
        <p:txBody>
          <a:bodyPr wrap="square" rtlCol="0">
            <a:spAutoFit/>
          </a:bodyPr>
          <a:lstStyle/>
          <a:p>
            <a:pPr>
              <a:lnSpc>
                <a:spcPct val="200000"/>
              </a:lnSpc>
            </a:pPr>
            <a:r>
              <a:rPr lang="en-US" sz="2000" dirty="0">
                <a:solidFill>
                  <a:srgbClr val="FF0000"/>
                </a:solidFill>
              </a:rPr>
              <a:t>&lt;</a:t>
            </a:r>
            <a:r>
              <a:rPr lang="en-US" sz="2000" dirty="0" err="1">
                <a:solidFill>
                  <a:srgbClr val="FF0000"/>
                </a:solidFill>
              </a:rPr>
              <a:t>img</a:t>
            </a:r>
            <a:r>
              <a:rPr lang="en-US" sz="2000" dirty="0">
                <a:solidFill>
                  <a:srgbClr val="FF0000"/>
                </a:solidFill>
              </a:rPr>
              <a:t>&gt; </a:t>
            </a:r>
            <a:r>
              <a:rPr lang="en-US" sz="2000" dirty="0" err="1"/>
              <a:t>không</a:t>
            </a:r>
            <a:r>
              <a:rPr lang="en-US" sz="2000" dirty="0"/>
              <a:t> </a:t>
            </a:r>
            <a:r>
              <a:rPr lang="en-US" sz="2000" dirty="0" err="1"/>
              <a:t>có</a:t>
            </a:r>
            <a:r>
              <a:rPr lang="en-US" sz="2000" dirty="0"/>
              <a:t> </a:t>
            </a:r>
            <a:r>
              <a:rPr lang="en-US" sz="2000" dirty="0" err="1"/>
              <a:t>thẻ</a:t>
            </a:r>
            <a:r>
              <a:rPr lang="en-US" sz="2000" dirty="0"/>
              <a:t> </a:t>
            </a:r>
            <a:r>
              <a:rPr lang="en-US" sz="2000" dirty="0" err="1"/>
              <a:t>đóng</a:t>
            </a:r>
            <a:endParaRPr lang="en-US" sz="2000" dirty="0"/>
          </a:p>
          <a:p>
            <a:pPr>
              <a:lnSpc>
                <a:spcPct val="200000"/>
              </a:lnSpc>
            </a:pPr>
            <a:r>
              <a:rPr lang="en-US" sz="2000" dirty="0" err="1"/>
              <a:t>Các</a:t>
            </a:r>
            <a:r>
              <a:rPr lang="en-US" sz="2000" dirty="0"/>
              <a:t> </a:t>
            </a:r>
            <a:r>
              <a:rPr lang="en-US" sz="2000" dirty="0" err="1"/>
              <a:t>thuộc</a:t>
            </a:r>
            <a:r>
              <a:rPr lang="en-US" sz="2000" dirty="0"/>
              <a:t> </a:t>
            </a:r>
            <a:r>
              <a:rPr lang="en-US" sz="2000" dirty="0" err="1"/>
              <a:t>tính</a:t>
            </a:r>
            <a:r>
              <a:rPr lang="en-US" sz="2000" dirty="0"/>
              <a:t> </a:t>
            </a:r>
            <a:r>
              <a:rPr lang="en-US" sz="2000" dirty="0" err="1"/>
              <a:t>của</a:t>
            </a:r>
            <a:r>
              <a:rPr lang="en-US" sz="2000" dirty="0"/>
              <a:t> </a:t>
            </a:r>
            <a:r>
              <a:rPr lang="en-US" sz="2000" dirty="0" err="1"/>
              <a:t>thẻ</a:t>
            </a:r>
            <a:r>
              <a:rPr lang="en-US" sz="2000" dirty="0"/>
              <a:t> &lt;</a:t>
            </a:r>
            <a:r>
              <a:rPr lang="en-US" sz="2000" dirty="0" err="1"/>
              <a:t>img</a:t>
            </a:r>
            <a:r>
              <a:rPr lang="en-US" sz="2000" dirty="0"/>
              <a:t>&gt;:</a:t>
            </a:r>
          </a:p>
          <a:p>
            <a:pPr>
              <a:lnSpc>
                <a:spcPct val="200000"/>
              </a:lnSpc>
            </a:pPr>
            <a:r>
              <a:rPr lang="en-US" sz="2000" dirty="0"/>
              <a:t> - SRC: </a:t>
            </a:r>
            <a:r>
              <a:rPr lang="en-US" sz="2000" dirty="0" err="1"/>
              <a:t>đường</a:t>
            </a:r>
            <a:r>
              <a:rPr lang="en-US" sz="2000" dirty="0"/>
              <a:t> </a:t>
            </a:r>
            <a:r>
              <a:rPr lang="en-US" sz="2000" dirty="0" err="1"/>
              <a:t>dẫn</a:t>
            </a:r>
            <a:r>
              <a:rPr lang="en-US" sz="2000" dirty="0"/>
              <a:t> </a:t>
            </a:r>
            <a:r>
              <a:rPr lang="en-US" sz="2000" dirty="0" err="1"/>
              <a:t>đến</a:t>
            </a:r>
            <a:r>
              <a:rPr lang="en-US" sz="2000" dirty="0"/>
              <a:t> file </a:t>
            </a:r>
            <a:r>
              <a:rPr lang="en-US" sz="2000" dirty="0" err="1"/>
              <a:t>hình</a:t>
            </a:r>
            <a:r>
              <a:rPr lang="en-US" sz="2000" dirty="0"/>
              <a:t> </a:t>
            </a:r>
            <a:r>
              <a:rPr lang="en-US" sz="2000" dirty="0" err="1"/>
              <a:t>ảnh</a:t>
            </a:r>
            <a:endParaRPr lang="en-US" sz="2000" dirty="0"/>
          </a:p>
          <a:p>
            <a:pPr>
              <a:lnSpc>
                <a:spcPct val="200000"/>
              </a:lnSpc>
            </a:pPr>
            <a:r>
              <a:rPr lang="en-US" sz="2000" dirty="0"/>
              <a:t> - ALT: </a:t>
            </a:r>
            <a:r>
              <a:rPr lang="en-US" sz="2000" dirty="0" err="1"/>
              <a:t>Chú</a:t>
            </a:r>
            <a:r>
              <a:rPr lang="en-US" sz="2000" dirty="0"/>
              <a:t> </a:t>
            </a:r>
            <a:r>
              <a:rPr lang="en-US" sz="2000" dirty="0" err="1"/>
              <a:t>thích</a:t>
            </a:r>
            <a:r>
              <a:rPr lang="en-US" sz="2000" dirty="0"/>
              <a:t> </a:t>
            </a:r>
            <a:r>
              <a:rPr lang="en-US" sz="2000" dirty="0" err="1"/>
              <a:t>cho</a:t>
            </a:r>
            <a:r>
              <a:rPr lang="en-US" sz="2000" dirty="0"/>
              <a:t> </a:t>
            </a:r>
            <a:r>
              <a:rPr lang="en-US" sz="2000" dirty="0" err="1"/>
              <a:t>hình</a:t>
            </a:r>
            <a:r>
              <a:rPr lang="en-US" sz="2000" dirty="0"/>
              <a:t> </a:t>
            </a:r>
            <a:r>
              <a:rPr lang="en-US" sz="2000" dirty="0" err="1"/>
              <a:t>ảnh</a:t>
            </a:r>
            <a:endParaRPr lang="en-US" sz="2000" dirty="0"/>
          </a:p>
          <a:p>
            <a:pPr>
              <a:lnSpc>
                <a:spcPct val="200000"/>
              </a:lnSpc>
            </a:pPr>
            <a:r>
              <a:rPr lang="en-US" sz="2000" dirty="0"/>
              <a:t> - Position: Top, Bottom, Middle</a:t>
            </a:r>
          </a:p>
          <a:p>
            <a:pPr>
              <a:lnSpc>
                <a:spcPct val="200000"/>
              </a:lnSpc>
            </a:pPr>
            <a:r>
              <a:rPr lang="en-US" sz="2000" dirty="0"/>
              <a:t> - Border: </a:t>
            </a:r>
            <a:r>
              <a:rPr lang="en-US" sz="2000" dirty="0" err="1"/>
              <a:t>Độ</a:t>
            </a:r>
            <a:r>
              <a:rPr lang="en-US" sz="2000" dirty="0"/>
              <a:t> </a:t>
            </a:r>
            <a:r>
              <a:rPr lang="en-US" sz="2000" dirty="0" err="1"/>
              <a:t>dày</a:t>
            </a:r>
            <a:r>
              <a:rPr lang="en-US" sz="2000" dirty="0"/>
              <a:t> </a:t>
            </a:r>
            <a:r>
              <a:rPr lang="en-US" sz="2000" dirty="0" err="1"/>
              <a:t>nét</a:t>
            </a:r>
            <a:r>
              <a:rPr lang="en-US" sz="2000" dirty="0"/>
              <a:t> </a:t>
            </a:r>
            <a:r>
              <a:rPr lang="en-US" sz="2000" dirty="0" err="1"/>
              <a:t>viền</a:t>
            </a:r>
            <a:r>
              <a:rPr lang="en-US" sz="2000" dirty="0"/>
              <a:t> </a:t>
            </a:r>
            <a:r>
              <a:rPr lang="en-US" sz="2000" dirty="0" err="1"/>
              <a:t>xung</a:t>
            </a:r>
            <a:r>
              <a:rPr lang="en-US" sz="2000" dirty="0"/>
              <a:t> </a:t>
            </a:r>
            <a:r>
              <a:rPr lang="en-US" sz="2000" dirty="0" err="1"/>
              <a:t>quanh</a:t>
            </a:r>
            <a:r>
              <a:rPr lang="en-US" sz="2000" dirty="0"/>
              <a:t> </a:t>
            </a:r>
            <a:r>
              <a:rPr lang="en-US" sz="2000" dirty="0" err="1"/>
              <a:t>ảnh</a:t>
            </a:r>
            <a:r>
              <a:rPr lang="en-US" sz="2000" dirty="0"/>
              <a:t> (default = 0)</a:t>
            </a:r>
          </a:p>
          <a:p>
            <a:pPr>
              <a:lnSpc>
                <a:spcPct val="200000"/>
              </a:lnSpc>
            </a:pPr>
            <a:r>
              <a:rPr lang="en-US" sz="2000" dirty="0" err="1"/>
              <a:t>Đặt</a:t>
            </a:r>
            <a:r>
              <a:rPr lang="en-US" sz="2000" dirty="0"/>
              <a:t> </a:t>
            </a:r>
            <a:r>
              <a:rPr lang="en-US" sz="2000" dirty="0" err="1"/>
              <a:t>ảnh</a:t>
            </a:r>
            <a:r>
              <a:rPr lang="en-US" sz="2000" dirty="0"/>
              <a:t> </a:t>
            </a:r>
            <a:r>
              <a:rPr lang="en-US" sz="2000" dirty="0" err="1"/>
              <a:t>nền</a:t>
            </a:r>
            <a:r>
              <a:rPr lang="en-US" sz="2000" dirty="0"/>
              <a:t> </a:t>
            </a:r>
            <a:r>
              <a:rPr lang="en-US" sz="2000" dirty="0" err="1"/>
              <a:t>cho</a:t>
            </a:r>
            <a:r>
              <a:rPr lang="en-US" sz="2000" dirty="0"/>
              <a:t> </a:t>
            </a:r>
            <a:r>
              <a:rPr lang="en-US" sz="2000" dirty="0" err="1"/>
              <a:t>trang</a:t>
            </a:r>
            <a:r>
              <a:rPr lang="en-US" sz="2000" dirty="0"/>
              <a:t> Web:</a:t>
            </a:r>
          </a:p>
          <a:p>
            <a:pPr>
              <a:lnSpc>
                <a:spcPct val="200000"/>
              </a:lnSpc>
            </a:pPr>
            <a:r>
              <a:rPr lang="en-US" sz="2000" dirty="0"/>
              <a:t> - </a:t>
            </a:r>
            <a:r>
              <a:rPr lang="en-US" sz="2000" dirty="0" err="1"/>
              <a:t>Sử</a:t>
            </a:r>
            <a:r>
              <a:rPr lang="en-US" sz="2000" dirty="0"/>
              <a:t> </a:t>
            </a:r>
            <a:r>
              <a:rPr lang="en-US" sz="2000" dirty="0" err="1"/>
              <a:t>dụng</a:t>
            </a:r>
            <a:r>
              <a:rPr lang="en-US" sz="2000" dirty="0"/>
              <a:t> </a:t>
            </a:r>
            <a:r>
              <a:rPr lang="en-US" sz="2000" dirty="0" err="1"/>
              <a:t>thẻ</a:t>
            </a:r>
            <a:r>
              <a:rPr lang="en-US" sz="2000" dirty="0"/>
              <a:t> &lt;body Background = “Image Path”&gt;</a:t>
            </a:r>
          </a:p>
        </p:txBody>
      </p:sp>
    </p:spTree>
    <p:extLst>
      <p:ext uri="{BB962C8B-B14F-4D97-AF65-F5344CB8AC3E}">
        <p14:creationId xmlns:p14="http://schemas.microsoft.com/office/powerpoint/2010/main" val="367202440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6. Image: &lt;</a:t>
            </a:r>
            <a:r>
              <a:rPr lang="en-US" sz="3200" b="1" dirty="0" err="1">
                <a:solidFill>
                  <a:srgbClr val="D51C29"/>
                </a:solidFill>
              </a:rPr>
              <a:t>img</a:t>
            </a:r>
            <a:r>
              <a:rPr lang="en-US" sz="3200" b="1" dirty="0">
                <a:solidFill>
                  <a:srgbClr val="D51C29"/>
                </a:solidFill>
              </a:rPr>
              <a:t>&gt; </a:t>
            </a:r>
            <a:endParaRPr lang="en-US" sz="3200" dirty="0">
              <a:solidFill>
                <a:srgbClr val="D51C29"/>
              </a:solidFill>
            </a:endParaRPr>
          </a:p>
        </p:txBody>
      </p:sp>
      <p:pic>
        <p:nvPicPr>
          <p:cNvPr id="4" name="Picture 3">
            <a:extLst>
              <a:ext uri="{FF2B5EF4-FFF2-40B4-BE49-F238E27FC236}">
                <a16:creationId xmlns:a16="http://schemas.microsoft.com/office/drawing/2014/main" id="{51E1EB27-7A9C-441C-A69E-DEA44652C9EA}"/>
              </a:ext>
            </a:extLst>
          </p:cNvPr>
          <p:cNvPicPr>
            <a:picLocks noChangeAspect="1"/>
          </p:cNvPicPr>
          <p:nvPr/>
        </p:nvPicPr>
        <p:blipFill>
          <a:blip r:embed="rId3"/>
          <a:stretch>
            <a:fillRect/>
          </a:stretch>
        </p:blipFill>
        <p:spPr>
          <a:xfrm>
            <a:off x="0" y="1050325"/>
            <a:ext cx="5960077" cy="5313404"/>
          </a:xfrm>
          <a:prstGeom prst="rect">
            <a:avLst/>
          </a:prstGeom>
        </p:spPr>
      </p:pic>
      <p:pic>
        <p:nvPicPr>
          <p:cNvPr id="7" name="Picture 6">
            <a:extLst>
              <a:ext uri="{FF2B5EF4-FFF2-40B4-BE49-F238E27FC236}">
                <a16:creationId xmlns:a16="http://schemas.microsoft.com/office/drawing/2014/main" id="{6CFE50B5-97F2-4054-BA5F-A742342565BC}"/>
              </a:ext>
            </a:extLst>
          </p:cNvPr>
          <p:cNvPicPr>
            <a:picLocks noChangeAspect="1"/>
          </p:cNvPicPr>
          <p:nvPr/>
        </p:nvPicPr>
        <p:blipFill>
          <a:blip r:embed="rId4"/>
          <a:stretch>
            <a:fillRect/>
          </a:stretch>
        </p:blipFill>
        <p:spPr>
          <a:xfrm>
            <a:off x="6531665" y="1050324"/>
            <a:ext cx="5660335" cy="5313405"/>
          </a:xfrm>
          <a:prstGeom prst="rect">
            <a:avLst/>
          </a:prstGeom>
        </p:spPr>
      </p:pic>
      <p:sp>
        <p:nvSpPr>
          <p:cNvPr id="8" name="Arrow: Right 7">
            <a:extLst>
              <a:ext uri="{FF2B5EF4-FFF2-40B4-BE49-F238E27FC236}">
                <a16:creationId xmlns:a16="http://schemas.microsoft.com/office/drawing/2014/main" id="{65C663B8-7A15-4C6A-BFC8-4EAF03EF1E48}"/>
              </a:ext>
            </a:extLst>
          </p:cNvPr>
          <p:cNvSpPr/>
          <p:nvPr/>
        </p:nvSpPr>
        <p:spPr>
          <a:xfrm>
            <a:off x="5960077" y="5078627"/>
            <a:ext cx="571588" cy="172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6939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6. Links: &lt;a&gt; (anchor) </a:t>
            </a:r>
            <a:endParaRPr lang="en-US" sz="3200" dirty="0">
              <a:solidFill>
                <a:srgbClr val="D51C29"/>
              </a:solidFill>
            </a:endParaRPr>
          </a:p>
        </p:txBody>
      </p:sp>
      <p:sp>
        <p:nvSpPr>
          <p:cNvPr id="5" name="TextBox 4">
            <a:extLst>
              <a:ext uri="{FF2B5EF4-FFF2-40B4-BE49-F238E27FC236}">
                <a16:creationId xmlns:a16="http://schemas.microsoft.com/office/drawing/2014/main" id="{AC704171-E525-4254-8601-485C631A8359}"/>
              </a:ext>
            </a:extLst>
          </p:cNvPr>
          <p:cNvSpPr txBox="1"/>
          <p:nvPr/>
        </p:nvSpPr>
        <p:spPr>
          <a:xfrm>
            <a:off x="1062681" y="746633"/>
            <a:ext cx="9081332" cy="5664179"/>
          </a:xfrm>
          <a:prstGeom prst="rect">
            <a:avLst/>
          </a:prstGeom>
          <a:noFill/>
        </p:spPr>
        <p:txBody>
          <a:bodyPr wrap="none" rtlCol="0">
            <a:spAutoFit/>
          </a:bodyPr>
          <a:lstStyle/>
          <a:p>
            <a:pPr marL="457200" indent="-457200">
              <a:buFont typeface="Wingdings" panose="05000000000000000000" pitchFamily="2" charset="2"/>
              <a:buChar char="ü"/>
            </a:pPr>
            <a:r>
              <a:rPr lang="en-US" sz="3200" b="1" dirty="0" err="1"/>
              <a:t>Cú</a:t>
            </a:r>
            <a:r>
              <a:rPr lang="en-US" sz="3200" b="1" dirty="0"/>
              <a:t> </a:t>
            </a:r>
            <a:r>
              <a:rPr lang="en-US" sz="3200" b="1" dirty="0" err="1"/>
              <a:t>pháp</a:t>
            </a:r>
            <a:r>
              <a:rPr lang="en-US" sz="3200" b="1" dirty="0"/>
              <a:t>:</a:t>
            </a:r>
          </a:p>
          <a:p>
            <a:r>
              <a:rPr lang="en-US" sz="3200" dirty="0"/>
              <a:t>&lt;a </a:t>
            </a:r>
            <a:r>
              <a:rPr lang="en-US" sz="3200" dirty="0" err="1"/>
              <a:t>href</a:t>
            </a:r>
            <a:r>
              <a:rPr lang="en-US" sz="3200" dirty="0"/>
              <a:t> = “URL” target =“...”&gt;Link Content &lt;/a&gt;</a:t>
            </a:r>
          </a:p>
          <a:p>
            <a:endParaRPr lang="en-US" sz="3200" dirty="0"/>
          </a:p>
          <a:p>
            <a:pPr marL="457200" indent="-457200">
              <a:buFont typeface="Wingdings" panose="05000000000000000000" pitchFamily="2" charset="2"/>
              <a:buChar char="ü"/>
            </a:pPr>
            <a:r>
              <a:rPr lang="en-US" sz="3200" b="1" dirty="0" err="1"/>
              <a:t>Thuộc</a:t>
            </a:r>
            <a:r>
              <a:rPr lang="en-US" sz="3200" b="1" dirty="0"/>
              <a:t> </a:t>
            </a:r>
            <a:r>
              <a:rPr lang="en-US" sz="3200" b="1" dirty="0" err="1"/>
              <a:t>tính</a:t>
            </a:r>
            <a:r>
              <a:rPr lang="en-US" sz="3200" b="1" dirty="0"/>
              <a:t> target </a:t>
            </a:r>
            <a:r>
              <a:rPr lang="en-US" sz="3200" b="1" dirty="0" err="1"/>
              <a:t>của</a:t>
            </a:r>
            <a:r>
              <a:rPr lang="en-US" sz="3200" b="1" dirty="0"/>
              <a:t> </a:t>
            </a:r>
            <a:r>
              <a:rPr lang="en-US" sz="3200" b="1" dirty="0" err="1"/>
              <a:t>thẻ</a:t>
            </a:r>
            <a:r>
              <a:rPr lang="en-US" sz="3200" b="1" dirty="0"/>
              <a:t> &lt;a&gt;:</a:t>
            </a:r>
          </a:p>
          <a:p>
            <a:pPr marL="285750" indent="-285750">
              <a:lnSpc>
                <a:spcPct val="150000"/>
              </a:lnSpc>
              <a:buFontTx/>
              <a:buChar char="-"/>
            </a:pPr>
            <a:r>
              <a:rPr lang="en-US" sz="3200" dirty="0"/>
              <a:t>name: </a:t>
            </a:r>
            <a:r>
              <a:rPr lang="en-US" sz="3200" dirty="0" err="1"/>
              <a:t>tải</a:t>
            </a:r>
            <a:r>
              <a:rPr lang="en-US" sz="3200" dirty="0"/>
              <a:t> </a:t>
            </a:r>
            <a:r>
              <a:rPr lang="en-US" sz="3200" dirty="0" err="1"/>
              <a:t>về</a:t>
            </a:r>
            <a:r>
              <a:rPr lang="en-US" sz="3200" dirty="0"/>
              <a:t> </a:t>
            </a:r>
            <a:r>
              <a:rPr lang="en-US" sz="3200" dirty="0" err="1"/>
              <a:t>trang</a:t>
            </a:r>
            <a:r>
              <a:rPr lang="en-US" sz="3200" dirty="0"/>
              <a:t> </a:t>
            </a:r>
            <a:r>
              <a:rPr lang="en-US" sz="3200" dirty="0" err="1"/>
              <a:t>có</a:t>
            </a:r>
            <a:r>
              <a:rPr lang="en-US" sz="3200" dirty="0"/>
              <a:t> </a:t>
            </a:r>
            <a:r>
              <a:rPr lang="en-US" sz="3200" dirty="0" err="1"/>
              <a:t>tên</a:t>
            </a:r>
            <a:r>
              <a:rPr lang="en-US" sz="3200" dirty="0"/>
              <a:t> NAME</a:t>
            </a:r>
          </a:p>
          <a:p>
            <a:pPr marL="285750" indent="-285750">
              <a:lnSpc>
                <a:spcPct val="150000"/>
              </a:lnSpc>
              <a:buFontTx/>
              <a:buChar char="-"/>
            </a:pPr>
            <a:r>
              <a:rPr lang="en-US" sz="3200" dirty="0"/>
              <a:t>_blank: </a:t>
            </a:r>
            <a:r>
              <a:rPr lang="en-US" sz="3200" dirty="0" err="1"/>
              <a:t>tải</a:t>
            </a:r>
            <a:r>
              <a:rPr lang="en-US" sz="3200" dirty="0"/>
              <a:t> </a:t>
            </a:r>
            <a:r>
              <a:rPr lang="en-US" sz="3200" dirty="0" err="1"/>
              <a:t>trang</a:t>
            </a:r>
            <a:r>
              <a:rPr lang="en-US" sz="3200" dirty="0"/>
              <a:t> web </a:t>
            </a:r>
            <a:r>
              <a:rPr lang="en-US" sz="3200" dirty="0" err="1"/>
              <a:t>vào</a:t>
            </a:r>
            <a:r>
              <a:rPr lang="en-US" sz="3200" dirty="0"/>
              <a:t> </a:t>
            </a:r>
            <a:r>
              <a:rPr lang="en-US" sz="3200" dirty="0" err="1"/>
              <a:t>cửa</a:t>
            </a:r>
            <a:r>
              <a:rPr lang="en-US" sz="3200" dirty="0"/>
              <a:t> </a:t>
            </a:r>
            <a:r>
              <a:rPr lang="en-US" sz="3200" dirty="0" err="1"/>
              <a:t>sổ</a:t>
            </a:r>
            <a:r>
              <a:rPr lang="en-US" sz="3200" dirty="0"/>
              <a:t> </a:t>
            </a:r>
            <a:r>
              <a:rPr lang="en-US" sz="3200" dirty="0" err="1"/>
              <a:t>mới</a:t>
            </a:r>
            <a:endParaRPr lang="en-US" sz="3200" dirty="0"/>
          </a:p>
          <a:p>
            <a:pPr marL="285750" indent="-285750">
              <a:lnSpc>
                <a:spcPct val="150000"/>
              </a:lnSpc>
              <a:buFontTx/>
              <a:buChar char="-"/>
            </a:pPr>
            <a:r>
              <a:rPr lang="en-US" sz="3200" dirty="0"/>
              <a:t>_parent: </a:t>
            </a:r>
            <a:r>
              <a:rPr lang="en-US" sz="3200" dirty="0" err="1"/>
              <a:t>tải</a:t>
            </a:r>
            <a:r>
              <a:rPr lang="en-US" sz="3200" dirty="0"/>
              <a:t> </a:t>
            </a:r>
            <a:r>
              <a:rPr lang="en-US" sz="3200" dirty="0" err="1"/>
              <a:t>trang</a:t>
            </a:r>
            <a:r>
              <a:rPr lang="en-US" sz="3200" dirty="0"/>
              <a:t> web </a:t>
            </a:r>
            <a:r>
              <a:rPr lang="en-US" sz="3200" dirty="0" err="1"/>
              <a:t>vào</a:t>
            </a:r>
            <a:r>
              <a:rPr lang="en-US" sz="3200" dirty="0"/>
              <a:t> </a:t>
            </a:r>
            <a:r>
              <a:rPr lang="en-US" sz="3200" dirty="0" err="1"/>
              <a:t>cửa</a:t>
            </a:r>
            <a:r>
              <a:rPr lang="en-US" sz="3200" dirty="0"/>
              <a:t> </a:t>
            </a:r>
            <a:r>
              <a:rPr lang="en-US" sz="3200" dirty="0" err="1"/>
              <a:t>số</a:t>
            </a:r>
            <a:r>
              <a:rPr lang="en-US" sz="3200" dirty="0"/>
              <a:t> cha </a:t>
            </a:r>
            <a:r>
              <a:rPr lang="en-US" sz="3200" dirty="0" err="1"/>
              <a:t>của</a:t>
            </a:r>
            <a:r>
              <a:rPr lang="en-US" sz="3200" dirty="0"/>
              <a:t> </a:t>
            </a:r>
            <a:r>
              <a:rPr lang="en-US" sz="3200" dirty="0" err="1"/>
              <a:t>nó</a:t>
            </a:r>
            <a:endParaRPr lang="en-US" sz="3200" dirty="0"/>
          </a:p>
          <a:p>
            <a:pPr marL="285750" indent="-285750">
              <a:lnSpc>
                <a:spcPct val="150000"/>
              </a:lnSpc>
              <a:buFontTx/>
              <a:buChar char="-"/>
            </a:pPr>
            <a:r>
              <a:rPr lang="en-US" sz="3200" dirty="0"/>
              <a:t>_self: </a:t>
            </a:r>
            <a:r>
              <a:rPr lang="en-US" sz="3200" dirty="0" err="1"/>
              <a:t>tải</a:t>
            </a:r>
            <a:r>
              <a:rPr lang="en-US" sz="3200" dirty="0"/>
              <a:t> </a:t>
            </a:r>
            <a:r>
              <a:rPr lang="en-US" sz="3200" dirty="0" err="1"/>
              <a:t>trang</a:t>
            </a:r>
            <a:r>
              <a:rPr lang="en-US" sz="3200" dirty="0"/>
              <a:t> web </a:t>
            </a:r>
            <a:r>
              <a:rPr lang="en-US" sz="3200" dirty="0" err="1"/>
              <a:t>vào</a:t>
            </a:r>
            <a:r>
              <a:rPr lang="en-US" sz="3200" dirty="0"/>
              <a:t> </a:t>
            </a:r>
            <a:r>
              <a:rPr lang="en-US" sz="3200" dirty="0" err="1"/>
              <a:t>chính</a:t>
            </a:r>
            <a:r>
              <a:rPr lang="en-US" sz="3200" dirty="0"/>
              <a:t> </a:t>
            </a:r>
            <a:r>
              <a:rPr lang="en-US" sz="3200" dirty="0" err="1"/>
              <a:t>cửa</a:t>
            </a:r>
            <a:r>
              <a:rPr lang="en-US" sz="3200" dirty="0"/>
              <a:t> </a:t>
            </a:r>
            <a:r>
              <a:rPr lang="en-US" sz="3200" dirty="0" err="1"/>
              <a:t>sổ</a:t>
            </a:r>
            <a:r>
              <a:rPr lang="en-US" sz="3200" dirty="0"/>
              <a:t> </a:t>
            </a:r>
            <a:r>
              <a:rPr lang="en-US" sz="3200" dirty="0" err="1"/>
              <a:t>hiện</a:t>
            </a:r>
            <a:r>
              <a:rPr lang="en-US" sz="3200" dirty="0"/>
              <a:t> </a:t>
            </a:r>
            <a:r>
              <a:rPr lang="en-US" sz="3200" dirty="0" err="1"/>
              <a:t>hành</a:t>
            </a:r>
            <a:endParaRPr lang="en-US" sz="3200" dirty="0"/>
          </a:p>
          <a:p>
            <a:pPr marL="285750" indent="-285750">
              <a:lnSpc>
                <a:spcPct val="150000"/>
              </a:lnSpc>
              <a:buFontTx/>
              <a:buChar char="-"/>
            </a:pPr>
            <a:r>
              <a:rPr lang="en-US" sz="3200" dirty="0"/>
              <a:t>_top: </a:t>
            </a:r>
            <a:r>
              <a:rPr lang="en-US" sz="3200" dirty="0" err="1"/>
              <a:t>tải</a:t>
            </a:r>
            <a:r>
              <a:rPr lang="en-US" sz="3200" dirty="0"/>
              <a:t> </a:t>
            </a:r>
            <a:r>
              <a:rPr lang="en-US" sz="3200" dirty="0" err="1"/>
              <a:t>trang</a:t>
            </a:r>
            <a:r>
              <a:rPr lang="en-US" sz="3200" dirty="0"/>
              <a:t> web </a:t>
            </a:r>
            <a:r>
              <a:rPr lang="en-US" sz="3200" dirty="0" err="1"/>
              <a:t>vào</a:t>
            </a:r>
            <a:r>
              <a:rPr lang="en-US" sz="3200" dirty="0"/>
              <a:t> </a:t>
            </a:r>
            <a:r>
              <a:rPr lang="en-US" sz="3200" dirty="0" err="1"/>
              <a:t>cửa</a:t>
            </a:r>
            <a:r>
              <a:rPr lang="en-US" sz="3200" dirty="0"/>
              <a:t> </a:t>
            </a:r>
            <a:r>
              <a:rPr lang="en-US" sz="3200" dirty="0" err="1"/>
              <a:t>sổ</a:t>
            </a:r>
            <a:r>
              <a:rPr lang="en-US" sz="3200" dirty="0"/>
              <a:t> </a:t>
            </a:r>
            <a:r>
              <a:rPr lang="en-US" sz="3200" dirty="0" err="1"/>
              <a:t>cao</a:t>
            </a:r>
            <a:r>
              <a:rPr lang="en-US" sz="3200" dirty="0"/>
              <a:t> </a:t>
            </a:r>
            <a:r>
              <a:rPr lang="en-US" sz="3200" dirty="0" err="1"/>
              <a:t>nhất</a:t>
            </a:r>
            <a:endParaRPr lang="en-US" sz="3200" dirty="0"/>
          </a:p>
        </p:txBody>
      </p:sp>
    </p:spTree>
    <p:extLst>
      <p:ext uri="{BB962C8B-B14F-4D97-AF65-F5344CB8AC3E}">
        <p14:creationId xmlns:p14="http://schemas.microsoft.com/office/powerpoint/2010/main" val="262038651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WORLD WIDE WEB (WWW)</a:t>
            </a:r>
            <a:endParaRPr lang="en-US" sz="3200" dirty="0">
              <a:solidFill>
                <a:srgbClr val="D51C29"/>
              </a:solidFill>
            </a:endParaRPr>
          </a:p>
        </p:txBody>
      </p:sp>
      <p:sp>
        <p:nvSpPr>
          <p:cNvPr id="5" name="Rectangle 4"/>
          <p:cNvSpPr/>
          <p:nvPr/>
        </p:nvSpPr>
        <p:spPr>
          <a:xfrm>
            <a:off x="322776" y="1301571"/>
            <a:ext cx="6043734" cy="3421706"/>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err="1">
                <a:solidFill>
                  <a:srgbClr val="333333"/>
                </a:solidFill>
                <a:latin typeface="Arial (Body)"/>
              </a:rPr>
              <a:t>Giới</a:t>
            </a:r>
            <a:r>
              <a:rPr lang="en-US" sz="2600" dirty="0">
                <a:solidFill>
                  <a:srgbClr val="333333"/>
                </a:solidFill>
                <a:latin typeface="Arial (Body)"/>
              </a:rPr>
              <a:t> </a:t>
            </a:r>
            <a:r>
              <a:rPr lang="en-US" sz="2600" dirty="0" err="1">
                <a:solidFill>
                  <a:srgbClr val="333333"/>
                </a:solidFill>
                <a:latin typeface="Arial (Body)"/>
              </a:rPr>
              <a:t>thiệu</a:t>
            </a:r>
            <a:r>
              <a:rPr lang="en-US" sz="2600" dirty="0">
                <a:solidFill>
                  <a:srgbClr val="333333"/>
                </a:solidFill>
                <a:latin typeface="Arial (Body)"/>
              </a:rPr>
              <a:t> </a:t>
            </a:r>
            <a:r>
              <a:rPr lang="en-US" sz="2600" dirty="0" err="1">
                <a:solidFill>
                  <a:srgbClr val="333333"/>
                </a:solidFill>
                <a:latin typeface="Arial (Body)"/>
              </a:rPr>
              <a:t>về</a:t>
            </a:r>
            <a:r>
              <a:rPr lang="en-US" sz="2600" dirty="0">
                <a:solidFill>
                  <a:srgbClr val="333333"/>
                </a:solidFill>
                <a:latin typeface="Arial (Body)"/>
              </a:rPr>
              <a:t> WWW</a:t>
            </a:r>
          </a:p>
          <a:p>
            <a:pPr lvl="1" fontAlgn="base">
              <a:lnSpc>
                <a:spcPct val="110000"/>
              </a:lnSpc>
              <a:spcBef>
                <a:spcPts val="600"/>
              </a:spcBef>
              <a:buClr>
                <a:srgbClr val="C00000"/>
              </a:buClr>
            </a:pPr>
            <a:r>
              <a:rPr lang="vi-VN" sz="2400" dirty="0"/>
              <a:t>World Wide Web có nghĩa là Mạng lưới toàn cầu. Nó chính là không gian chứa các thông tin, tài liệu cũng như nguồn tài nguyên khác của website. WWW được xác định bằng URL, liên kết với nhau thông qua siêu liên kết và nhờ vào internet để có thể truy cập.</a:t>
            </a:r>
            <a:endParaRPr lang="en-US" sz="2400" dirty="0"/>
          </a:p>
        </p:txBody>
      </p:sp>
      <p:sp>
        <p:nvSpPr>
          <p:cNvPr id="6" name="Rectangle 5">
            <a:extLst>
              <a:ext uri="{FF2B5EF4-FFF2-40B4-BE49-F238E27FC236}">
                <a16:creationId xmlns:a16="http://schemas.microsoft.com/office/drawing/2014/main" id="{3EF5F54B-18E7-4B25-8A05-3ED8A08519E8}"/>
              </a:ext>
            </a:extLst>
          </p:cNvPr>
          <p:cNvSpPr/>
          <p:nvPr/>
        </p:nvSpPr>
        <p:spPr>
          <a:xfrm>
            <a:off x="218538" y="4802069"/>
            <a:ext cx="11754924" cy="1279581"/>
          </a:xfrm>
          <a:prstGeom prst="rect">
            <a:avLst/>
          </a:prstGeom>
        </p:spPr>
        <p:txBody>
          <a:bodyPr wrap="square">
            <a:spAutoFit/>
          </a:bodyPr>
          <a:lstStyle/>
          <a:p>
            <a:pPr lvl="1" fontAlgn="base">
              <a:lnSpc>
                <a:spcPct val="110000"/>
              </a:lnSpc>
              <a:spcBef>
                <a:spcPts val="600"/>
              </a:spcBef>
              <a:buClr>
                <a:srgbClr val="C00000"/>
              </a:buClr>
            </a:pPr>
            <a:r>
              <a:rPr lang="vi-VN" sz="2400" dirty="0"/>
              <a:t>Như vậy, có thể hiểu đơn giản, WWW dùng để truy cập đến các trang HTML thông qua internet. Vì thế, nhiều người thường gọi WWW bằng cái tên khá giản đơn là Web.</a:t>
            </a:r>
            <a:endParaRPr lang="en-US" sz="2400" dirty="0"/>
          </a:p>
        </p:txBody>
      </p:sp>
      <p:pic>
        <p:nvPicPr>
          <p:cNvPr id="7170" name="Picture 2" descr="&quot;&lt;yoastmark">
            <a:extLst>
              <a:ext uri="{FF2B5EF4-FFF2-40B4-BE49-F238E27FC236}">
                <a16:creationId xmlns:a16="http://schemas.microsoft.com/office/drawing/2014/main" id="{11A94905-DD7A-424D-B548-AEC16521A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510" y="1416140"/>
            <a:ext cx="5678479" cy="3192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97332E-403D-3A50-194A-9C2E62E797C4}"/>
              </a:ext>
            </a:extLst>
          </p:cNvPr>
          <p:cNvSpPr txBox="1"/>
          <p:nvPr/>
        </p:nvSpPr>
        <p:spPr>
          <a:xfrm>
            <a:off x="970845" y="6081650"/>
            <a:ext cx="10616156" cy="369332"/>
          </a:xfrm>
          <a:prstGeom prst="rect">
            <a:avLst/>
          </a:prstGeom>
          <a:noFill/>
        </p:spPr>
        <p:txBody>
          <a:bodyPr wrap="square">
            <a:spAutoFit/>
          </a:bodyPr>
          <a:lstStyle/>
          <a:p>
            <a:r>
              <a:rPr lang="en-US" dirty="0">
                <a:solidFill>
                  <a:srgbClr val="0070C0"/>
                </a:solidFill>
              </a:rPr>
              <a:t>Ý </a:t>
            </a:r>
            <a:r>
              <a:rPr lang="en-US" dirty="0" err="1">
                <a:solidFill>
                  <a:srgbClr val="0070C0"/>
                </a:solidFill>
              </a:rPr>
              <a:t>tưởng</a:t>
            </a:r>
            <a:r>
              <a:rPr lang="en-US" dirty="0">
                <a:solidFill>
                  <a:srgbClr val="0070C0"/>
                </a:solidFill>
              </a:rPr>
              <a:t> </a:t>
            </a:r>
            <a:r>
              <a:rPr lang="en-US" dirty="0" err="1">
                <a:solidFill>
                  <a:srgbClr val="0070C0"/>
                </a:solidFill>
              </a:rPr>
              <a:t>điên</a:t>
            </a:r>
            <a:r>
              <a:rPr lang="en-US" dirty="0">
                <a:solidFill>
                  <a:srgbClr val="0070C0"/>
                </a:solidFill>
              </a:rPr>
              <a:t> </a:t>
            </a:r>
            <a:r>
              <a:rPr lang="en-US" dirty="0" err="1">
                <a:solidFill>
                  <a:srgbClr val="0070C0"/>
                </a:solidFill>
              </a:rPr>
              <a:t>rồ</a:t>
            </a:r>
            <a:r>
              <a:rPr lang="en-US" dirty="0">
                <a:solidFill>
                  <a:srgbClr val="0070C0"/>
                </a:solidFill>
              </a:rPr>
              <a:t> </a:t>
            </a:r>
            <a:r>
              <a:rPr lang="en-US" dirty="0" err="1">
                <a:solidFill>
                  <a:srgbClr val="0070C0"/>
                </a:solidFill>
              </a:rPr>
              <a:t>khai</a:t>
            </a:r>
            <a:r>
              <a:rPr lang="en-US" dirty="0">
                <a:solidFill>
                  <a:srgbClr val="0070C0"/>
                </a:solidFill>
              </a:rPr>
              <a:t> sinh WWW (</a:t>
            </a:r>
            <a:r>
              <a:rPr lang="en-US" dirty="0" err="1">
                <a:solidFill>
                  <a:srgbClr val="0070C0"/>
                </a:solidFill>
              </a:rPr>
              <a:t>Người</a:t>
            </a:r>
            <a:r>
              <a:rPr lang="en-US" dirty="0">
                <a:solidFill>
                  <a:srgbClr val="0070C0"/>
                </a:solidFill>
              </a:rPr>
              <a:t> </a:t>
            </a:r>
            <a:r>
              <a:rPr lang="en-US" dirty="0" err="1">
                <a:solidFill>
                  <a:srgbClr val="0070C0"/>
                </a:solidFill>
              </a:rPr>
              <a:t>nổi</a:t>
            </a:r>
            <a:r>
              <a:rPr lang="en-US" dirty="0">
                <a:solidFill>
                  <a:srgbClr val="0070C0"/>
                </a:solidFill>
              </a:rPr>
              <a:t> </a:t>
            </a:r>
            <a:r>
              <a:rPr lang="en-US" dirty="0" err="1">
                <a:solidFill>
                  <a:srgbClr val="0070C0"/>
                </a:solidFill>
              </a:rPr>
              <a:t>tiếng</a:t>
            </a:r>
            <a:r>
              <a:rPr lang="en-US" dirty="0">
                <a:solidFill>
                  <a:srgbClr val="0070C0"/>
                </a:solidFill>
              </a:rPr>
              <a:t>): </a:t>
            </a:r>
            <a:r>
              <a:rPr lang="en-US" dirty="0">
                <a:solidFill>
                  <a:srgbClr val="FFC000"/>
                </a:solidFill>
                <a:hlinkClick r:id="rId4">
                  <a:extLst>
                    <a:ext uri="{A12FA001-AC4F-418D-AE19-62706E023703}">
                      <ahyp:hlinkClr xmlns:ahyp="http://schemas.microsoft.com/office/drawing/2018/hyperlinkcolor" val="tx"/>
                    </a:ext>
                  </a:extLst>
                </a:hlinkClick>
              </a:rPr>
              <a:t>https://youtu.be/OT9Bfwdc95A</a:t>
            </a:r>
            <a:endParaRPr lang="en-US" dirty="0">
              <a:solidFill>
                <a:srgbClr val="FFC000"/>
              </a:solidFill>
            </a:endParaRPr>
          </a:p>
        </p:txBody>
      </p:sp>
    </p:spTree>
    <p:extLst>
      <p:ext uri="{BB962C8B-B14F-4D97-AF65-F5344CB8AC3E}">
        <p14:creationId xmlns:p14="http://schemas.microsoft.com/office/powerpoint/2010/main" val="315294394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6. Links: &lt;a&gt; (anchor) </a:t>
            </a:r>
            <a:endParaRPr lang="en-US" sz="3200" dirty="0">
              <a:solidFill>
                <a:srgbClr val="D51C29"/>
              </a:solidFill>
            </a:endParaRPr>
          </a:p>
        </p:txBody>
      </p:sp>
      <p:sp>
        <p:nvSpPr>
          <p:cNvPr id="5" name="TextBox 4">
            <a:extLst>
              <a:ext uri="{FF2B5EF4-FFF2-40B4-BE49-F238E27FC236}">
                <a16:creationId xmlns:a16="http://schemas.microsoft.com/office/drawing/2014/main" id="{AC704171-E525-4254-8601-485C631A8359}"/>
              </a:ext>
            </a:extLst>
          </p:cNvPr>
          <p:cNvSpPr txBox="1"/>
          <p:nvPr/>
        </p:nvSpPr>
        <p:spPr>
          <a:xfrm>
            <a:off x="1488615" y="633884"/>
            <a:ext cx="1322798" cy="584775"/>
          </a:xfrm>
          <a:prstGeom prst="rect">
            <a:avLst/>
          </a:prstGeom>
          <a:noFill/>
        </p:spPr>
        <p:txBody>
          <a:bodyPr wrap="none" rtlCol="0">
            <a:spAutoFit/>
          </a:bodyPr>
          <a:lstStyle/>
          <a:p>
            <a:r>
              <a:rPr lang="en-US" sz="3200" b="1" dirty="0" err="1"/>
              <a:t>Ví</a:t>
            </a:r>
            <a:r>
              <a:rPr lang="en-US" sz="3200" b="1" dirty="0"/>
              <a:t> </a:t>
            </a:r>
            <a:r>
              <a:rPr lang="en-US" sz="3200" b="1" dirty="0" err="1"/>
              <a:t>dụ</a:t>
            </a:r>
            <a:r>
              <a:rPr lang="en-US" sz="3200" b="1" dirty="0"/>
              <a:t>:</a:t>
            </a:r>
          </a:p>
        </p:txBody>
      </p:sp>
      <p:pic>
        <p:nvPicPr>
          <p:cNvPr id="4" name="Picture 3">
            <a:extLst>
              <a:ext uri="{FF2B5EF4-FFF2-40B4-BE49-F238E27FC236}">
                <a16:creationId xmlns:a16="http://schemas.microsoft.com/office/drawing/2014/main" id="{B9B47DA2-F6F5-495D-B026-CF63056A9F07}"/>
              </a:ext>
            </a:extLst>
          </p:cNvPr>
          <p:cNvPicPr>
            <a:picLocks noChangeAspect="1"/>
          </p:cNvPicPr>
          <p:nvPr/>
        </p:nvPicPr>
        <p:blipFill>
          <a:blip r:embed="rId3"/>
          <a:stretch>
            <a:fillRect/>
          </a:stretch>
        </p:blipFill>
        <p:spPr>
          <a:xfrm>
            <a:off x="6096000" y="1218659"/>
            <a:ext cx="6123866" cy="5005457"/>
          </a:xfrm>
          <a:prstGeom prst="rect">
            <a:avLst/>
          </a:prstGeom>
        </p:spPr>
      </p:pic>
      <p:pic>
        <p:nvPicPr>
          <p:cNvPr id="7" name="Picture 6">
            <a:extLst>
              <a:ext uri="{FF2B5EF4-FFF2-40B4-BE49-F238E27FC236}">
                <a16:creationId xmlns:a16="http://schemas.microsoft.com/office/drawing/2014/main" id="{F7AF20BF-95F2-4910-8B0C-E2BC8EADEB00}"/>
              </a:ext>
            </a:extLst>
          </p:cNvPr>
          <p:cNvPicPr>
            <a:picLocks noChangeAspect="1"/>
          </p:cNvPicPr>
          <p:nvPr/>
        </p:nvPicPr>
        <p:blipFill>
          <a:blip r:embed="rId4"/>
          <a:stretch>
            <a:fillRect/>
          </a:stretch>
        </p:blipFill>
        <p:spPr>
          <a:xfrm>
            <a:off x="0" y="1218659"/>
            <a:ext cx="6096000" cy="5005457"/>
          </a:xfrm>
          <a:prstGeom prst="rect">
            <a:avLst/>
          </a:prstGeom>
        </p:spPr>
      </p:pic>
    </p:spTree>
    <p:extLst>
      <p:ext uri="{BB962C8B-B14F-4D97-AF65-F5344CB8AC3E}">
        <p14:creationId xmlns:p14="http://schemas.microsoft.com/office/powerpoint/2010/main" val="359566978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51C29"/>
                </a:solidFill>
                <a:effectLst/>
                <a:uLnTx/>
                <a:uFillTx/>
                <a:latin typeface="Arial"/>
                <a:ea typeface="微软雅黑"/>
                <a:cs typeface="+mn-cs"/>
              </a:rPr>
              <a:t>THỰC HÀNH</a:t>
            </a:r>
            <a:endParaRPr kumimoji="0" lang="en-US" sz="3200" b="0"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5" name="TextBox 4">
            <a:extLst>
              <a:ext uri="{FF2B5EF4-FFF2-40B4-BE49-F238E27FC236}">
                <a16:creationId xmlns:a16="http://schemas.microsoft.com/office/drawing/2014/main" id="{AC704171-E525-4254-8601-485C631A8359}"/>
              </a:ext>
            </a:extLst>
          </p:cNvPr>
          <p:cNvSpPr txBox="1"/>
          <p:nvPr/>
        </p:nvSpPr>
        <p:spPr>
          <a:xfrm>
            <a:off x="605927" y="1374594"/>
            <a:ext cx="11150408" cy="4893647"/>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Arial"/>
                <a:ea typeface="微软雅黑"/>
                <a:cs typeface="+mn-cs"/>
              </a:rPr>
              <a:t>Tạo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trang</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Web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giới</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thiệu</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về</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bản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thân</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(lý lịch online)</a:t>
            </a:r>
          </a:p>
          <a:p>
            <a:pPr marL="457200" marR="0" lvl="0" indent="-457200" algn="l" defTabSz="91440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Họ</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và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Tên</a:t>
            </a:r>
            <a:endParaRPr kumimoji="0" lang="en-US" sz="2400" b="0" i="0" u="none" strike="noStrike" kern="1200" cap="none" spc="0" normalizeH="0" baseline="0" noProof="0" dirty="0">
              <a:ln>
                <a:noFill/>
              </a:ln>
              <a:solidFill>
                <a:srgbClr val="0000FF"/>
              </a:solidFill>
              <a:effectLst/>
              <a:uLnTx/>
              <a:uFillTx/>
              <a:latin typeface="Arial"/>
              <a:ea typeface="微软雅黑"/>
              <a:cs typeface="+mn-cs"/>
            </a:endParaRPr>
          </a:p>
          <a:p>
            <a:pPr marL="457200" marR="0" lvl="0" indent="-457200" algn="l" defTabSz="91440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000FF"/>
                </a:solidFill>
                <a:effectLst/>
                <a:uLnTx/>
                <a:uFillTx/>
                <a:latin typeface="Arial"/>
                <a:ea typeface="微软雅黑"/>
                <a:cs typeface="+mn-cs"/>
              </a:rPr>
              <a:t>Trường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phổ</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thông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chèn</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hình</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trường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phổ</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thông)</a:t>
            </a:r>
          </a:p>
          <a:p>
            <a:pPr marL="457200" marR="0" lvl="0" indent="-457200" algn="l" defTabSz="91440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000FF"/>
                </a:solidFill>
                <a:effectLst/>
                <a:uLnTx/>
                <a:uFillTx/>
                <a:latin typeface="Arial"/>
                <a:ea typeface="微软雅黑"/>
                <a:cs typeface="+mn-cs"/>
              </a:rPr>
              <a:t>Trường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đại</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học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chèn</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hình</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trường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đại</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học)</a:t>
            </a:r>
          </a:p>
          <a:p>
            <a:pPr marL="457200" marR="0" lvl="0" indent="-457200" algn="l" defTabSz="91440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000FF"/>
                </a:solidFill>
                <a:effectLst/>
                <a:uLnTx/>
                <a:uFillTx/>
                <a:latin typeface="Arial"/>
                <a:ea typeface="微软雅黑"/>
                <a:cs typeface="+mn-cs"/>
              </a:rPr>
              <a:t>M</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ôn</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đang</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học</a:t>
            </a:r>
          </a:p>
          <a:p>
            <a:pPr marL="457200" marR="0" lvl="0" indent="-457200" algn="l" defTabSz="914400"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2400" b="0" i="0" u="none" strike="noStrike" kern="1200" cap="none" spc="0" normalizeH="0" baseline="0" noProof="0" dirty="0">
              <a:ln>
                <a:noFill/>
              </a:ln>
              <a:solidFill>
                <a:srgbClr val="0000FF"/>
              </a:solidFill>
              <a:effectLst/>
              <a:uLnTx/>
              <a:uFillTx/>
              <a:latin typeface="Arial"/>
              <a:ea typeface="微软雅黑"/>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Sinh viên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tự</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trang</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trí</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thêm</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hình</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ảnh</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sao</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cho</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trang</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web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giới</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thiệu</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về</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mình</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đẹp</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 </a:t>
            </a:r>
            <a:r>
              <a:rPr kumimoji="0" lang="en-US" sz="2400" b="0" i="1" u="none" strike="noStrike" kern="1200" cap="none" spc="0" normalizeH="0" baseline="0" noProof="0" dirty="0" err="1">
                <a:ln>
                  <a:noFill/>
                </a:ln>
                <a:solidFill>
                  <a:srgbClr val="DF213B">
                    <a:lumMod val="60000"/>
                    <a:lumOff val="40000"/>
                  </a:srgbClr>
                </a:solidFill>
                <a:effectLst/>
                <a:uLnTx/>
                <a:uFillTx/>
                <a:latin typeface="Arial"/>
                <a:ea typeface="微软雅黑"/>
                <a:cs typeface="+mn-cs"/>
              </a:rPr>
              <a:t>nhất</a:t>
            </a:r>
            <a:r>
              <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Yêu</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cầu</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đặt</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tên</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file: TH5_MaSV_TenSV_Trang web ca nhan.html</a:t>
            </a:r>
          </a:p>
        </p:txBody>
      </p:sp>
    </p:spTree>
    <p:extLst>
      <p:ext uri="{BB962C8B-B14F-4D97-AF65-F5344CB8AC3E}">
        <p14:creationId xmlns:p14="http://schemas.microsoft.com/office/powerpoint/2010/main" val="285608272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8615" y="161858"/>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51C29"/>
                </a:solidFill>
                <a:effectLst/>
                <a:uLnTx/>
                <a:uFillTx/>
                <a:latin typeface="Arial"/>
                <a:ea typeface="微软雅黑"/>
                <a:cs typeface="+mn-cs"/>
              </a:rPr>
              <a:t>THỰC HÀNH</a:t>
            </a:r>
            <a:endParaRPr kumimoji="0" lang="en-US" sz="3200" b="0" i="0" u="none" strike="noStrike" kern="1200" cap="none" spc="0" normalizeH="0" baseline="0" noProof="0" dirty="0">
              <a:ln>
                <a:noFill/>
              </a:ln>
              <a:solidFill>
                <a:srgbClr val="D51C29"/>
              </a:solidFill>
              <a:effectLst/>
              <a:uLnTx/>
              <a:uFillTx/>
              <a:latin typeface="Arial"/>
              <a:ea typeface="微软雅黑"/>
              <a:cs typeface="+mn-cs"/>
            </a:endParaRPr>
          </a:p>
        </p:txBody>
      </p:sp>
      <p:sp>
        <p:nvSpPr>
          <p:cNvPr id="5" name="TextBox 4">
            <a:extLst>
              <a:ext uri="{FF2B5EF4-FFF2-40B4-BE49-F238E27FC236}">
                <a16:creationId xmlns:a16="http://schemas.microsoft.com/office/drawing/2014/main" id="{AC704171-E525-4254-8601-485C631A8359}"/>
              </a:ext>
            </a:extLst>
          </p:cNvPr>
          <p:cNvSpPr txBox="1"/>
          <p:nvPr/>
        </p:nvSpPr>
        <p:spPr>
          <a:xfrm>
            <a:off x="706135" y="959093"/>
            <a:ext cx="11150408" cy="4970591"/>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Arial"/>
                <a:ea typeface="微软雅黑"/>
                <a:cs typeface="+mn-cs"/>
              </a:rPr>
              <a:t>Sử dụng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lại</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trang</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của</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bài</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thực</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hành</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vừa</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rồi</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tạo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trang</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Web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hiển</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thị</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các</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môn</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học và link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tới</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môn</a:t>
            </a:r>
            <a:r>
              <a:rPr kumimoji="0" lang="en-US" sz="2800" b="1" i="0" u="none" strike="noStrike" kern="1200" cap="none" spc="0" normalizeH="0" baseline="0" noProof="0" dirty="0">
                <a:ln>
                  <a:noFill/>
                </a:ln>
                <a:solidFill>
                  <a:srgbClr val="0000FF"/>
                </a:solidFill>
                <a:effectLst/>
                <a:uLnTx/>
                <a:uFillTx/>
                <a:latin typeface="Arial"/>
                <a:ea typeface="微软雅黑"/>
                <a:cs typeface="+mn-cs"/>
              </a:rPr>
              <a:t> học </a:t>
            </a:r>
            <a:r>
              <a:rPr kumimoji="0" lang="en-US" sz="2800" b="1" i="0" u="none" strike="noStrike" kern="1200" cap="none" spc="0" normalizeH="0" baseline="0" noProof="0" dirty="0" err="1">
                <a:ln>
                  <a:noFill/>
                </a:ln>
                <a:solidFill>
                  <a:srgbClr val="0000FF"/>
                </a:solidFill>
                <a:effectLst/>
                <a:uLnTx/>
                <a:uFillTx/>
                <a:latin typeface="Arial"/>
                <a:ea typeface="微软雅黑"/>
                <a:cs typeface="+mn-cs"/>
              </a:rPr>
              <a:t>đó</a:t>
            </a:r>
            <a:endParaRPr kumimoji="0" lang="en-US" sz="2800" b="1" i="0" u="none" strike="noStrike" kern="1200" cap="none" spc="0" normalizeH="0" baseline="0" noProof="0" dirty="0">
              <a:ln>
                <a:noFill/>
              </a:ln>
              <a:solidFill>
                <a:srgbClr val="0000FF"/>
              </a:solidFill>
              <a:effectLst/>
              <a:uLnTx/>
              <a:uFillTx/>
              <a:latin typeface="Arial"/>
              <a:ea typeface="微软雅黑"/>
              <a:cs typeface="+mn-cs"/>
            </a:endParaRPr>
          </a:p>
          <a:p>
            <a:pPr marL="457200" marR="0" lvl="0" indent="-457200" algn="l" defTabSz="91440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Tên</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môn</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học, link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tới</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trang</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elearing</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và link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tới</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MS Team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của</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môn</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học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đó</a:t>
            </a:r>
            <a:endParaRPr kumimoji="0" lang="en-US" sz="2400" b="0" i="0" u="none" strike="noStrike" kern="1200" cap="none" spc="0" normalizeH="0" baseline="0" noProof="0" dirty="0">
              <a:ln>
                <a:noFill/>
              </a:ln>
              <a:solidFill>
                <a:srgbClr val="0000FF"/>
              </a:solidFill>
              <a:effectLst/>
              <a:uLnTx/>
              <a:uFillTx/>
              <a:latin typeface="Arial"/>
              <a:ea typeface="微软雅黑"/>
              <a:cs typeface="+mn-cs"/>
            </a:endParaRPr>
          </a:p>
          <a:p>
            <a:pPr marL="457200" marR="0" lvl="0" indent="-457200" algn="l" defTabSz="91440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srgbClr val="0000FF"/>
                </a:solidFill>
                <a:effectLst/>
                <a:uLnTx/>
                <a:uFillTx/>
                <a:latin typeface="Arial"/>
                <a:ea typeface="微软雅黑"/>
                <a:cs typeface="+mn-cs"/>
              </a:rPr>
              <a:t>Sử dụng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bảng</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(table)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để</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hiển</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thị</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danh</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sách</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theo</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dạng</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cột</a:t>
            </a:r>
            <a:endParaRPr kumimoji="0" lang="en-US" sz="2400" b="0" i="0" u="none" strike="noStrike" kern="1200" cap="none" spc="0" normalizeH="0" baseline="0" noProof="0" dirty="0">
              <a:ln>
                <a:noFill/>
              </a:ln>
              <a:solidFill>
                <a:srgbClr val="0000FF"/>
              </a:solidFill>
              <a:effectLst/>
              <a:uLnTx/>
              <a:uFillTx/>
              <a:latin typeface="Arial"/>
              <a:ea typeface="微软雅黑"/>
              <a:cs typeface="+mn-cs"/>
            </a:endParaRPr>
          </a:p>
          <a:p>
            <a:pPr marR="0" lvl="0" algn="l" defTabSz="914400" rtl="0" eaLnBrk="1" fontAlgn="auto" latinLnBrk="0" hangingPunct="1">
              <a:lnSpc>
                <a:spcPct val="100000"/>
              </a:lnSpc>
              <a:spcBef>
                <a:spcPts val="600"/>
              </a:spcBef>
              <a:spcAft>
                <a:spcPts val="0"/>
              </a:spcAft>
              <a:buClrTx/>
              <a:buSzTx/>
              <a:tabLst/>
              <a:defRPr/>
            </a:pPr>
            <a:endParaRPr kumimoji="0" lang="en-US" sz="2400" b="0" i="0" u="none" strike="noStrike" kern="1200" cap="none" spc="0" normalizeH="0" baseline="0" noProof="0" dirty="0">
              <a:ln>
                <a:noFill/>
              </a:ln>
              <a:solidFill>
                <a:srgbClr val="0000FF"/>
              </a:solidFill>
              <a:effectLst/>
              <a:uLnTx/>
              <a:uFillTx/>
              <a:latin typeface="Arial"/>
              <a:ea typeface="微软雅黑"/>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2400" i="1" dirty="0">
              <a:solidFill>
                <a:srgbClr val="DF213B">
                  <a:lumMod val="60000"/>
                  <a:lumOff val="40000"/>
                </a:srgbClr>
              </a:solidFill>
              <a:latin typeface="Arial"/>
              <a:ea typeface="微软雅黑"/>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400" b="0" i="1" u="none" strike="noStrike" kern="1200" cap="none" spc="0" normalizeH="0" baseline="0" noProof="0" dirty="0">
              <a:ln>
                <a:noFill/>
              </a:ln>
              <a:solidFill>
                <a:srgbClr val="DF213B">
                  <a:lumMod val="60000"/>
                  <a:lumOff val="40000"/>
                </a:srgbClr>
              </a:solidFill>
              <a:effectLst/>
              <a:uLnTx/>
              <a:uFillTx/>
              <a:latin typeface="Arial"/>
              <a:ea typeface="微软雅黑"/>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Yêu</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cầu</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đặt</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a:t>
            </a:r>
            <a:r>
              <a:rPr kumimoji="0" lang="en-US" sz="2400" b="0" i="0" u="none" strike="noStrike" kern="1200" cap="none" spc="0" normalizeH="0" baseline="0" noProof="0" dirty="0" err="1">
                <a:ln>
                  <a:noFill/>
                </a:ln>
                <a:solidFill>
                  <a:srgbClr val="0000FF"/>
                </a:solidFill>
                <a:effectLst/>
                <a:uLnTx/>
                <a:uFillTx/>
                <a:latin typeface="Arial"/>
                <a:ea typeface="微软雅黑"/>
                <a:cs typeface="+mn-cs"/>
              </a:rPr>
              <a:t>tên</a:t>
            </a:r>
            <a:r>
              <a:rPr kumimoji="0" lang="en-US" sz="2400" b="0" i="0" u="none" strike="noStrike" kern="1200" cap="none" spc="0" normalizeH="0" baseline="0" noProof="0" dirty="0">
                <a:ln>
                  <a:noFill/>
                </a:ln>
                <a:solidFill>
                  <a:srgbClr val="0000FF"/>
                </a:solidFill>
                <a:effectLst/>
                <a:uLnTx/>
                <a:uFillTx/>
                <a:latin typeface="Arial"/>
                <a:ea typeface="微软雅黑"/>
                <a:cs typeface="+mn-cs"/>
              </a:rPr>
              <a:t> file: TH5_MaSV_TenSV_Trang web ca nhan.html</a:t>
            </a:r>
          </a:p>
        </p:txBody>
      </p:sp>
      <p:graphicFrame>
        <p:nvGraphicFramePr>
          <p:cNvPr id="3" name="Table 3">
            <a:extLst>
              <a:ext uri="{FF2B5EF4-FFF2-40B4-BE49-F238E27FC236}">
                <a16:creationId xmlns:a16="http://schemas.microsoft.com/office/drawing/2014/main" id="{CDD95173-132E-4068-B403-04DBF2DF808E}"/>
              </a:ext>
            </a:extLst>
          </p:cNvPr>
          <p:cNvGraphicFramePr>
            <a:graphicFrameLocks noGrp="1"/>
          </p:cNvGraphicFramePr>
          <p:nvPr>
            <p:extLst>
              <p:ext uri="{D42A27DB-BD31-4B8C-83A1-F6EECF244321}">
                <p14:modId xmlns:p14="http://schemas.microsoft.com/office/powerpoint/2010/main" val="3710496999"/>
              </p:ext>
            </p:extLst>
          </p:nvPr>
        </p:nvGraphicFramePr>
        <p:xfrm>
          <a:off x="1318016" y="2911720"/>
          <a:ext cx="9629732" cy="2374265"/>
        </p:xfrm>
        <a:graphic>
          <a:graphicData uri="http://schemas.openxmlformats.org/drawingml/2006/table">
            <a:tbl>
              <a:tblPr firstRow="1" bandRow="1">
                <a:tableStyleId>{5C22544A-7EE6-4342-B048-85BDC9FD1C3A}</a:tableStyleId>
              </a:tblPr>
              <a:tblGrid>
                <a:gridCol w="723726">
                  <a:extLst>
                    <a:ext uri="{9D8B030D-6E8A-4147-A177-3AD203B41FA5}">
                      <a16:colId xmlns:a16="http://schemas.microsoft.com/office/drawing/2014/main" val="927672931"/>
                    </a:ext>
                  </a:extLst>
                </a:gridCol>
                <a:gridCol w="4091140">
                  <a:extLst>
                    <a:ext uri="{9D8B030D-6E8A-4147-A177-3AD203B41FA5}">
                      <a16:colId xmlns:a16="http://schemas.microsoft.com/office/drawing/2014/main" val="524706516"/>
                    </a:ext>
                  </a:extLst>
                </a:gridCol>
                <a:gridCol w="2407433">
                  <a:extLst>
                    <a:ext uri="{9D8B030D-6E8A-4147-A177-3AD203B41FA5}">
                      <a16:colId xmlns:a16="http://schemas.microsoft.com/office/drawing/2014/main" val="1914206621"/>
                    </a:ext>
                  </a:extLst>
                </a:gridCol>
                <a:gridCol w="2407433">
                  <a:extLst>
                    <a:ext uri="{9D8B030D-6E8A-4147-A177-3AD203B41FA5}">
                      <a16:colId xmlns:a16="http://schemas.microsoft.com/office/drawing/2014/main" val="4149296920"/>
                    </a:ext>
                  </a:extLst>
                </a:gridCol>
              </a:tblGrid>
              <a:tr h="474853">
                <a:tc>
                  <a:txBody>
                    <a:bodyPr/>
                    <a:lstStyle/>
                    <a:p>
                      <a:r>
                        <a:rPr lang="en-US" dirty="0"/>
                        <a:t>STT</a:t>
                      </a:r>
                    </a:p>
                  </a:txBody>
                  <a:tcPr/>
                </a:tc>
                <a:tc>
                  <a:txBody>
                    <a:bodyPr/>
                    <a:lstStyle/>
                    <a:p>
                      <a:r>
                        <a:rPr lang="en-US" dirty="0" err="1"/>
                        <a:t>Tên</a:t>
                      </a:r>
                      <a:r>
                        <a:rPr lang="en-US" dirty="0"/>
                        <a:t> </a:t>
                      </a:r>
                      <a:r>
                        <a:rPr lang="en-US" dirty="0" err="1"/>
                        <a:t>môn</a:t>
                      </a:r>
                      <a:r>
                        <a:rPr lang="en-US" dirty="0"/>
                        <a:t> học</a:t>
                      </a:r>
                    </a:p>
                  </a:txBody>
                  <a:tcPr/>
                </a:tc>
                <a:tc>
                  <a:txBody>
                    <a:bodyPr/>
                    <a:lstStyle/>
                    <a:p>
                      <a:r>
                        <a:rPr lang="en-US" dirty="0"/>
                        <a:t>Link </a:t>
                      </a:r>
                      <a:r>
                        <a:rPr lang="en-US" dirty="0" err="1"/>
                        <a:t>tới</a:t>
                      </a:r>
                      <a:r>
                        <a:rPr lang="en-US" dirty="0"/>
                        <a:t> </a:t>
                      </a:r>
                      <a:r>
                        <a:rPr lang="en-US" dirty="0" err="1"/>
                        <a:t>Elearning</a:t>
                      </a:r>
                      <a:endParaRPr lang="en-US" dirty="0"/>
                    </a:p>
                  </a:txBody>
                  <a:tcPr/>
                </a:tc>
                <a:tc>
                  <a:txBody>
                    <a:bodyPr/>
                    <a:lstStyle/>
                    <a:p>
                      <a:r>
                        <a:rPr lang="en-US" dirty="0"/>
                        <a:t>Link </a:t>
                      </a:r>
                      <a:r>
                        <a:rPr lang="en-US" dirty="0" err="1"/>
                        <a:t>tới</a:t>
                      </a:r>
                      <a:r>
                        <a:rPr lang="en-US" dirty="0"/>
                        <a:t> MS Team</a:t>
                      </a:r>
                    </a:p>
                  </a:txBody>
                  <a:tcPr/>
                </a:tc>
                <a:extLst>
                  <a:ext uri="{0D108BD9-81ED-4DB2-BD59-A6C34878D82A}">
                    <a16:rowId xmlns:a16="http://schemas.microsoft.com/office/drawing/2014/main" val="3260633650"/>
                  </a:ext>
                </a:extLst>
              </a:tr>
              <a:tr h="474853">
                <a:tc>
                  <a:txBody>
                    <a:bodyPr/>
                    <a:lstStyle/>
                    <a:p>
                      <a:r>
                        <a:rPr lang="en-US" dirty="0"/>
                        <a:t>1</a:t>
                      </a:r>
                    </a:p>
                  </a:txBody>
                  <a:tcPr/>
                </a:tc>
                <a:tc>
                  <a:txBody>
                    <a:bodyPr/>
                    <a:lstStyle/>
                    <a:p>
                      <a:r>
                        <a:rPr lang="en-US" dirty="0" err="1"/>
                        <a:t>Nhập</a:t>
                      </a:r>
                      <a:r>
                        <a:rPr lang="en-US" dirty="0"/>
                        <a:t> </a:t>
                      </a:r>
                      <a:r>
                        <a:rPr lang="en-US" dirty="0" err="1"/>
                        <a:t>môn</a:t>
                      </a:r>
                      <a:r>
                        <a:rPr lang="en-US" dirty="0"/>
                        <a:t> CNTT</a:t>
                      </a:r>
                    </a:p>
                  </a:txBody>
                  <a:tcPr/>
                </a:tc>
                <a:tc>
                  <a:txBody>
                    <a:bodyPr/>
                    <a:lstStyle/>
                    <a:p>
                      <a:r>
                        <a:rPr lang="en-US" dirty="0" err="1"/>
                        <a:t>Elearning</a:t>
                      </a:r>
                      <a:endParaRPr lang="en-US" dirty="0"/>
                    </a:p>
                  </a:txBody>
                  <a:tcPr/>
                </a:tc>
                <a:tc>
                  <a:txBody>
                    <a:bodyPr/>
                    <a:lstStyle/>
                    <a:p>
                      <a:r>
                        <a:rPr lang="en-US" dirty="0"/>
                        <a:t>MS Team</a:t>
                      </a:r>
                    </a:p>
                  </a:txBody>
                  <a:tcPr/>
                </a:tc>
                <a:extLst>
                  <a:ext uri="{0D108BD9-81ED-4DB2-BD59-A6C34878D82A}">
                    <a16:rowId xmlns:a16="http://schemas.microsoft.com/office/drawing/2014/main" val="1364153391"/>
                  </a:ext>
                </a:extLst>
              </a:tr>
              <a:tr h="4748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1049385"/>
                  </a:ext>
                </a:extLst>
              </a:tr>
              <a:tr h="4748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84339320"/>
                  </a:ext>
                </a:extLst>
              </a:tr>
              <a:tr h="4748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18581687"/>
                  </a:ext>
                </a:extLst>
              </a:tr>
            </a:tbl>
          </a:graphicData>
        </a:graphic>
      </p:graphicFrame>
    </p:spTree>
    <p:extLst>
      <p:ext uri="{BB962C8B-B14F-4D97-AF65-F5344CB8AC3E}">
        <p14:creationId xmlns:p14="http://schemas.microsoft.com/office/powerpoint/2010/main" val="65476650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123A7986-FA4A-40D8-923E-17DC057F878B}"/>
              </a:ext>
            </a:extLst>
          </p:cNvPr>
          <p:cNvSpPr txBox="1">
            <a:spLocks noChangeArrowheads="1"/>
          </p:cNvSpPr>
          <p:nvPr/>
        </p:nvSpPr>
        <p:spPr bwMode="auto">
          <a:xfrm>
            <a:off x="4879622" y="2372814"/>
            <a:ext cx="26670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6600" dirty="0">
                <a:solidFill>
                  <a:srgbClr val="FF0000"/>
                </a:solidFill>
                <a:latin typeface="Cambria" panose="02040503050406030204" pitchFamily="18" charset="0"/>
                <a:cs typeface="Arial" charset="0"/>
              </a:rPr>
              <a:t>END</a:t>
            </a:r>
          </a:p>
        </p:txBody>
      </p:sp>
      <p:pic>
        <p:nvPicPr>
          <p:cNvPr id="5" name="Picture 2" descr="Image result for minions.png">
            <a:extLst>
              <a:ext uri="{FF2B5EF4-FFF2-40B4-BE49-F238E27FC236}">
                <a16:creationId xmlns:a16="http://schemas.microsoft.com/office/drawing/2014/main" id="{7A981B02-A30E-4679-AFC6-3EEDE5F12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023" y="3429000"/>
            <a:ext cx="2181225" cy="23431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minions.png">
            <a:extLst>
              <a:ext uri="{FF2B5EF4-FFF2-40B4-BE49-F238E27FC236}">
                <a16:creationId xmlns:a16="http://schemas.microsoft.com/office/drawing/2014/main" id="{20908123-3469-47DF-B635-32C304F61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022" y="2128433"/>
            <a:ext cx="1905000" cy="1905002"/>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9">
            <a:extLst>
              <a:ext uri="{FF2B5EF4-FFF2-40B4-BE49-F238E27FC236}">
                <a16:creationId xmlns:a16="http://schemas.microsoft.com/office/drawing/2014/main" id="{514632FE-828F-4CBD-A2C8-D47901FF6CAA}"/>
              </a:ext>
            </a:extLst>
          </p:cNvPr>
          <p:cNvSpPr/>
          <p:nvPr/>
        </p:nvSpPr>
        <p:spPr>
          <a:xfrm>
            <a:off x="7394222" y="351097"/>
            <a:ext cx="1714500" cy="1745064"/>
          </a:xfrm>
          <a:prstGeom prst="cloudCallout">
            <a:avLst>
              <a:gd name="adj1" fmla="val 45968"/>
              <a:gd name="adj2" fmla="val 9235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a:latin typeface="Cambria" panose="02040503050406030204" pitchFamily="18" charset="0"/>
              </a:rPr>
              <a:t>Hey! Coding is easy!</a:t>
            </a:r>
          </a:p>
        </p:txBody>
      </p:sp>
    </p:spTree>
    <p:extLst>
      <p:ext uri="{BB962C8B-B14F-4D97-AF65-F5344CB8AC3E}">
        <p14:creationId xmlns:p14="http://schemas.microsoft.com/office/powerpoint/2010/main" val="255326081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WORLD WIDE WEB (WWW)</a:t>
            </a:r>
            <a:endParaRPr lang="en-US" sz="3200" dirty="0">
              <a:solidFill>
                <a:srgbClr val="D51C29"/>
              </a:solidFill>
            </a:endParaRPr>
          </a:p>
        </p:txBody>
      </p:sp>
      <p:sp>
        <p:nvSpPr>
          <p:cNvPr id="5" name="Rectangle 4"/>
          <p:cNvSpPr/>
          <p:nvPr/>
        </p:nvSpPr>
        <p:spPr>
          <a:xfrm>
            <a:off x="322776" y="1301571"/>
            <a:ext cx="5426514" cy="4234236"/>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err="1">
                <a:solidFill>
                  <a:srgbClr val="333333"/>
                </a:solidFill>
                <a:latin typeface="Arial (Body)"/>
              </a:rPr>
              <a:t>Sự</a:t>
            </a:r>
            <a:r>
              <a:rPr lang="en-US" sz="2600" dirty="0">
                <a:solidFill>
                  <a:srgbClr val="333333"/>
                </a:solidFill>
                <a:latin typeface="Arial (Body)"/>
              </a:rPr>
              <a:t> ra </a:t>
            </a:r>
            <a:r>
              <a:rPr lang="en-US" sz="2600" dirty="0" err="1">
                <a:solidFill>
                  <a:srgbClr val="333333"/>
                </a:solidFill>
                <a:latin typeface="Arial (Body)"/>
              </a:rPr>
              <a:t>đời</a:t>
            </a:r>
            <a:r>
              <a:rPr lang="en-US" sz="2600" dirty="0">
                <a:solidFill>
                  <a:srgbClr val="333333"/>
                </a:solidFill>
                <a:latin typeface="Arial (Body)"/>
              </a:rPr>
              <a:t> </a:t>
            </a:r>
            <a:r>
              <a:rPr lang="en-US" sz="2600" dirty="0" err="1">
                <a:solidFill>
                  <a:srgbClr val="333333"/>
                </a:solidFill>
                <a:latin typeface="Arial (Body)"/>
              </a:rPr>
              <a:t>của</a:t>
            </a:r>
            <a:r>
              <a:rPr lang="en-US" sz="2600" dirty="0">
                <a:solidFill>
                  <a:srgbClr val="333333"/>
                </a:solidFill>
                <a:latin typeface="Arial (Body)"/>
              </a:rPr>
              <a:t> WWW</a:t>
            </a:r>
          </a:p>
          <a:p>
            <a:pPr lvl="1" fontAlgn="base">
              <a:lnSpc>
                <a:spcPct val="110000"/>
              </a:lnSpc>
              <a:spcBef>
                <a:spcPts val="600"/>
              </a:spcBef>
              <a:buClr>
                <a:srgbClr val="C00000"/>
              </a:buClr>
            </a:pPr>
            <a:r>
              <a:rPr lang="vi-VN" sz="2400" dirty="0"/>
              <a:t>World Wide Web được phát minh vào năm 1989 bởi Nhà Khoa học máy tính Sir Tim Berners – Lee người Anh (Ông còn được biết đến với tên gọi TimBL). Nó bắt nguồn từ việc ông nghiên cứu để tìm ra một phương pháp giúp các nhà khoa dễ dàng chia sẻ dữ liệu hay các kết quả nghiên cứu của mình..</a:t>
            </a:r>
            <a:endParaRPr lang="en-US" sz="2400" dirty="0"/>
          </a:p>
        </p:txBody>
      </p:sp>
      <p:pic>
        <p:nvPicPr>
          <p:cNvPr id="8194" name="Picture 2">
            <a:hlinkClick r:id="rId3"/>
            <a:extLst>
              <a:ext uri="{FF2B5EF4-FFF2-40B4-BE49-F238E27FC236}">
                <a16:creationId xmlns:a16="http://schemas.microsoft.com/office/drawing/2014/main" id="{D6B408D2-D17C-4864-B79F-3E5B3058D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4509" y="1413813"/>
            <a:ext cx="6296949" cy="388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94625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WORLD WIDE WEB (WWW)</a:t>
            </a:r>
            <a:endParaRPr lang="en-US" sz="3200" dirty="0">
              <a:solidFill>
                <a:srgbClr val="D51C29"/>
              </a:solidFill>
            </a:endParaRPr>
          </a:p>
        </p:txBody>
      </p:sp>
      <p:sp>
        <p:nvSpPr>
          <p:cNvPr id="5" name="Rectangle 4"/>
          <p:cNvSpPr/>
          <p:nvPr/>
        </p:nvSpPr>
        <p:spPr>
          <a:xfrm>
            <a:off x="322776" y="1301571"/>
            <a:ext cx="8878374" cy="498342"/>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err="1">
                <a:solidFill>
                  <a:srgbClr val="333333"/>
                </a:solidFill>
                <a:latin typeface="Arial (Body)"/>
              </a:rPr>
              <a:t>Sự</a:t>
            </a:r>
            <a:r>
              <a:rPr lang="en-US" sz="2600" dirty="0">
                <a:solidFill>
                  <a:srgbClr val="333333"/>
                </a:solidFill>
                <a:latin typeface="Arial (Body)"/>
              </a:rPr>
              <a:t> </a:t>
            </a:r>
            <a:r>
              <a:rPr lang="en-US" sz="2600" dirty="0" err="1">
                <a:solidFill>
                  <a:srgbClr val="333333"/>
                </a:solidFill>
                <a:latin typeface="Arial (Body)"/>
              </a:rPr>
              <a:t>khác</a:t>
            </a:r>
            <a:r>
              <a:rPr lang="en-US" sz="2600" dirty="0">
                <a:solidFill>
                  <a:srgbClr val="333333"/>
                </a:solidFill>
                <a:latin typeface="Arial (Body)"/>
              </a:rPr>
              <a:t> </a:t>
            </a:r>
            <a:r>
              <a:rPr lang="en-US" sz="2600" dirty="0" err="1">
                <a:solidFill>
                  <a:srgbClr val="333333"/>
                </a:solidFill>
                <a:latin typeface="Arial (Body)"/>
              </a:rPr>
              <a:t>nhau</a:t>
            </a:r>
            <a:r>
              <a:rPr lang="en-US" sz="2600" dirty="0">
                <a:solidFill>
                  <a:srgbClr val="333333"/>
                </a:solidFill>
                <a:latin typeface="Arial (Body)"/>
              </a:rPr>
              <a:t> </a:t>
            </a:r>
            <a:r>
              <a:rPr lang="en-US" sz="2600" dirty="0" err="1">
                <a:solidFill>
                  <a:srgbClr val="333333"/>
                </a:solidFill>
                <a:latin typeface="Arial (Body)"/>
              </a:rPr>
              <a:t>giữa</a:t>
            </a:r>
            <a:r>
              <a:rPr lang="en-US" sz="2600" dirty="0">
                <a:solidFill>
                  <a:srgbClr val="333333"/>
                </a:solidFill>
                <a:latin typeface="Arial (Body)"/>
              </a:rPr>
              <a:t> WWW và Internet</a:t>
            </a:r>
          </a:p>
        </p:txBody>
      </p:sp>
      <p:pic>
        <p:nvPicPr>
          <p:cNvPr id="9218" name="Picture 2">
            <a:extLst>
              <a:ext uri="{FF2B5EF4-FFF2-40B4-BE49-F238E27FC236}">
                <a16:creationId xmlns:a16="http://schemas.microsoft.com/office/drawing/2014/main" id="{CFBCDBB8-0560-477C-921C-AFBDC0ED4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014" y="2055494"/>
            <a:ext cx="9264016" cy="432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14470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TỔNG QUAN VỀ WORLD WIDE WEB (WWW)</a:t>
            </a:r>
            <a:endParaRPr lang="en-US" sz="3200" dirty="0">
              <a:solidFill>
                <a:srgbClr val="D51C29"/>
              </a:solidFill>
            </a:endParaRPr>
          </a:p>
        </p:txBody>
      </p:sp>
      <p:sp>
        <p:nvSpPr>
          <p:cNvPr id="5" name="Rectangle 4"/>
          <p:cNvSpPr/>
          <p:nvPr/>
        </p:nvSpPr>
        <p:spPr>
          <a:xfrm>
            <a:off x="322776" y="1301571"/>
            <a:ext cx="8878374" cy="498342"/>
          </a:xfrm>
          <a:prstGeom prst="rect">
            <a:avLst/>
          </a:prstGeom>
        </p:spPr>
        <p:txBody>
          <a:bodyPr wrap="square">
            <a:spAutoFit/>
          </a:bodyPr>
          <a:lstStyle/>
          <a:p>
            <a:pPr marL="457200" indent="-457200" fontAlgn="base">
              <a:lnSpc>
                <a:spcPct val="110000"/>
              </a:lnSpc>
              <a:spcBef>
                <a:spcPts val="600"/>
              </a:spcBef>
              <a:buClr>
                <a:srgbClr val="C00000"/>
              </a:buClr>
              <a:buFont typeface="Wingdings" panose="05000000000000000000" pitchFamily="2" charset="2"/>
              <a:buChar char="v"/>
            </a:pPr>
            <a:r>
              <a:rPr lang="en-US" sz="2600" dirty="0" err="1">
                <a:solidFill>
                  <a:srgbClr val="333333"/>
                </a:solidFill>
                <a:latin typeface="Arial (Body)"/>
              </a:rPr>
              <a:t>Sự</a:t>
            </a:r>
            <a:r>
              <a:rPr lang="en-US" sz="2600" dirty="0">
                <a:solidFill>
                  <a:srgbClr val="333333"/>
                </a:solidFill>
                <a:latin typeface="Arial (Body)"/>
              </a:rPr>
              <a:t> </a:t>
            </a:r>
            <a:r>
              <a:rPr lang="en-US" sz="2600" dirty="0" err="1">
                <a:solidFill>
                  <a:srgbClr val="333333"/>
                </a:solidFill>
                <a:latin typeface="Arial (Body)"/>
              </a:rPr>
              <a:t>phát</a:t>
            </a:r>
            <a:r>
              <a:rPr lang="en-US" sz="2600" dirty="0">
                <a:solidFill>
                  <a:srgbClr val="333333"/>
                </a:solidFill>
                <a:latin typeface="Arial (Body)"/>
              </a:rPr>
              <a:t> triển và </a:t>
            </a:r>
            <a:r>
              <a:rPr lang="en-US" sz="2600" dirty="0" err="1">
                <a:solidFill>
                  <a:srgbClr val="333333"/>
                </a:solidFill>
                <a:latin typeface="Arial (Body)"/>
              </a:rPr>
              <a:t>tầm</a:t>
            </a:r>
            <a:r>
              <a:rPr lang="en-US" sz="2600" dirty="0">
                <a:solidFill>
                  <a:srgbClr val="333333"/>
                </a:solidFill>
                <a:latin typeface="Arial (Body)"/>
              </a:rPr>
              <a:t> </a:t>
            </a:r>
            <a:r>
              <a:rPr lang="en-US" sz="2600" dirty="0" err="1">
                <a:solidFill>
                  <a:srgbClr val="333333"/>
                </a:solidFill>
                <a:latin typeface="Arial (Body)"/>
              </a:rPr>
              <a:t>quan</a:t>
            </a:r>
            <a:r>
              <a:rPr lang="en-US" sz="2600" dirty="0">
                <a:solidFill>
                  <a:srgbClr val="333333"/>
                </a:solidFill>
                <a:latin typeface="Arial (Body)"/>
              </a:rPr>
              <a:t> </a:t>
            </a:r>
            <a:r>
              <a:rPr lang="en-US" sz="2600" dirty="0" err="1">
                <a:solidFill>
                  <a:srgbClr val="333333"/>
                </a:solidFill>
                <a:latin typeface="Arial (Body)"/>
              </a:rPr>
              <a:t>trọng</a:t>
            </a:r>
            <a:r>
              <a:rPr lang="en-US" sz="2600" dirty="0">
                <a:solidFill>
                  <a:srgbClr val="333333"/>
                </a:solidFill>
                <a:latin typeface="Arial (Body)"/>
              </a:rPr>
              <a:t> </a:t>
            </a:r>
            <a:r>
              <a:rPr lang="en-US" sz="2600" dirty="0" err="1">
                <a:solidFill>
                  <a:srgbClr val="333333"/>
                </a:solidFill>
                <a:latin typeface="Arial (Body)"/>
              </a:rPr>
              <a:t>của</a:t>
            </a:r>
            <a:r>
              <a:rPr lang="en-US" sz="2600" dirty="0">
                <a:solidFill>
                  <a:srgbClr val="333333"/>
                </a:solidFill>
                <a:latin typeface="Arial (Body)"/>
              </a:rPr>
              <a:t> WWW </a:t>
            </a:r>
            <a:r>
              <a:rPr lang="en-US" sz="2600" dirty="0" err="1">
                <a:solidFill>
                  <a:srgbClr val="333333"/>
                </a:solidFill>
                <a:latin typeface="Arial (Body)"/>
              </a:rPr>
              <a:t>ngày</a:t>
            </a:r>
            <a:r>
              <a:rPr lang="en-US" sz="2600" dirty="0">
                <a:solidFill>
                  <a:srgbClr val="333333"/>
                </a:solidFill>
                <a:latin typeface="Arial (Body)"/>
              </a:rPr>
              <a:t> nay</a:t>
            </a:r>
          </a:p>
        </p:txBody>
      </p:sp>
      <p:pic>
        <p:nvPicPr>
          <p:cNvPr id="10244" name="Picture 4">
            <a:extLst>
              <a:ext uri="{FF2B5EF4-FFF2-40B4-BE49-F238E27FC236}">
                <a16:creationId xmlns:a16="http://schemas.microsoft.com/office/drawing/2014/main" id="{8973E277-EC7C-4C7B-8085-78EFABD20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 y="2110309"/>
            <a:ext cx="11170920" cy="372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3175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p:cNvSpPr>
          <p:nvPr/>
        </p:nvSpPr>
        <p:spPr>
          <a:xfrm>
            <a:off x="0" y="1243990"/>
            <a:ext cx="12191999" cy="235897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 algn="ctr">
              <a:lnSpc>
                <a:spcPct val="150000"/>
              </a:lnSpc>
              <a:spcBef>
                <a:spcPts val="95"/>
              </a:spcBef>
            </a:pPr>
            <a:r>
              <a:rPr lang="en-US" sz="6000" spc="-240" dirty="0">
                <a:solidFill>
                  <a:schemeClr val="accent1">
                    <a:lumMod val="75000"/>
                  </a:schemeClr>
                </a:solidFill>
                <a:latin typeface="Arial"/>
                <a:cs typeface="Arial"/>
              </a:rPr>
              <a:t>PHẦN</a:t>
            </a:r>
            <a:endParaRPr lang="vi-VN" sz="6000" dirty="0">
              <a:solidFill>
                <a:schemeClr val="accent1">
                  <a:lumMod val="75000"/>
                </a:schemeClr>
              </a:solidFill>
              <a:latin typeface="Arial"/>
              <a:cs typeface="Arial"/>
            </a:endParaRPr>
          </a:p>
          <a:p>
            <a:pPr marL="12065" marR="5080" algn="ctr">
              <a:lnSpc>
                <a:spcPct val="100000"/>
              </a:lnSpc>
              <a:spcBef>
                <a:spcPts val="295"/>
              </a:spcBef>
            </a:pPr>
            <a:r>
              <a:rPr lang="en-US" sz="6000" spc="-320" dirty="0">
                <a:solidFill>
                  <a:srgbClr val="0070C0"/>
                </a:solidFill>
                <a:latin typeface="Arial"/>
                <a:cs typeface="Arial"/>
              </a:rPr>
              <a:t>HTML Cơ bản</a:t>
            </a:r>
            <a:endParaRPr lang="vi-VN" sz="6000" dirty="0">
              <a:solidFill>
                <a:srgbClr val="0070C0"/>
              </a:solidFill>
              <a:latin typeface="Arial"/>
              <a:cs typeface="Arial"/>
            </a:endParaRPr>
          </a:p>
        </p:txBody>
      </p:sp>
    </p:spTree>
    <p:extLst>
      <p:ext uri="{BB962C8B-B14F-4D97-AF65-F5344CB8AC3E}">
        <p14:creationId xmlns:p14="http://schemas.microsoft.com/office/powerpoint/2010/main" val="170028477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GIỚI THIỆU VỀ HTML</a:t>
            </a:r>
            <a:endParaRPr lang="en-US" sz="3200" dirty="0">
              <a:solidFill>
                <a:srgbClr val="D51C29"/>
              </a:solidFill>
            </a:endParaRPr>
          </a:p>
        </p:txBody>
      </p:sp>
      <p:sp>
        <p:nvSpPr>
          <p:cNvPr id="5" name="Rectangle 4"/>
          <p:cNvSpPr/>
          <p:nvPr/>
        </p:nvSpPr>
        <p:spPr>
          <a:xfrm>
            <a:off x="322775" y="1164411"/>
            <a:ext cx="6845669" cy="5047536"/>
          </a:xfrm>
          <a:prstGeom prst="rect">
            <a:avLst/>
          </a:prstGeom>
        </p:spPr>
        <p:txBody>
          <a:bodyPr wrap="square">
            <a:spAutoFit/>
          </a:bodyPr>
          <a:lstStyle/>
          <a:p>
            <a:pPr marL="457200" indent="-457200" algn="l" fontAlgn="base">
              <a:spcBef>
                <a:spcPts val="12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HTML là viết tắt của cụm từ Hypertext Markup Language (tạm dịch là Ngôn ngữ đánh dấu siêu văn bản). HTML được sử dụng để tạo và cấu trúc các thành phần trong trang web hoặc ứng dụng, phân chia các đoạn văn, heading, titles, blockquotes… và HTML không phải là ngôn ngữ lập trình</a:t>
            </a:r>
            <a:r>
              <a:rPr lang="en-US" sz="2600" b="0" i="0" dirty="0">
                <a:solidFill>
                  <a:srgbClr val="333333"/>
                </a:solidFill>
                <a:effectLst/>
                <a:latin typeface="Roboto" panose="02000000000000000000" pitchFamily="2" charset="0"/>
              </a:rPr>
              <a:t>.</a:t>
            </a:r>
          </a:p>
          <a:p>
            <a:pPr marL="457200" indent="-457200" algn="l" fontAlgn="base">
              <a:spcBef>
                <a:spcPts val="12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Một tài liệu HTML được hình thành bởi các phần tử HTML (HTML Elements) được quy định bằng các cặp thẻ (tag và attributes)</a:t>
            </a:r>
          </a:p>
        </p:txBody>
      </p:sp>
      <p:pic>
        <p:nvPicPr>
          <p:cNvPr id="1026" name="Picture 2" descr="HTML là gì?">
            <a:extLst>
              <a:ext uri="{FF2B5EF4-FFF2-40B4-BE49-F238E27FC236}">
                <a16:creationId xmlns:a16="http://schemas.microsoft.com/office/drawing/2014/main" id="{3EE1A77E-BF01-EC95-948C-DFA4114B4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444" y="1782939"/>
            <a:ext cx="4904719" cy="351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57823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503" y="180622"/>
            <a:ext cx="10267720" cy="58477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lvl="0" fontAlgn="base"/>
            <a:r>
              <a:rPr lang="en-US" sz="3200" b="1" dirty="0">
                <a:solidFill>
                  <a:srgbClr val="D51C29"/>
                </a:solidFill>
              </a:rPr>
              <a:t>LỊCH SỬ RA ĐỜI HTML</a:t>
            </a:r>
            <a:endParaRPr lang="en-US" sz="3200" dirty="0">
              <a:solidFill>
                <a:srgbClr val="D51C29"/>
              </a:solidFill>
            </a:endParaRPr>
          </a:p>
        </p:txBody>
      </p:sp>
      <p:sp>
        <p:nvSpPr>
          <p:cNvPr id="5" name="Rectangle 4"/>
          <p:cNvSpPr/>
          <p:nvPr/>
        </p:nvSpPr>
        <p:spPr>
          <a:xfrm>
            <a:off x="322775" y="1164411"/>
            <a:ext cx="11214469" cy="3108543"/>
          </a:xfrm>
          <a:prstGeom prst="rect">
            <a:avLst/>
          </a:prstGeom>
        </p:spPr>
        <p:txBody>
          <a:bodyPr wrap="square">
            <a:spAutoFit/>
          </a:bodyPr>
          <a:lstStyle/>
          <a:p>
            <a:pPr marL="457200" indent="-457200" algn="l" fontAlgn="base">
              <a:spcBef>
                <a:spcPts val="12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Cha đẻ của HTML là Tim Berners – Lee – nhà vật lý học, là người nghĩ ra ý tưởng dựa trên hệ thống hypertext trên nền internet.</a:t>
            </a:r>
          </a:p>
          <a:p>
            <a:pPr marL="457200" indent="-457200" algn="l" fontAlgn="base">
              <a:spcBef>
                <a:spcPts val="12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Năm 1991, xuất bản phiên bản đầu tiên của HTML gồm 18 tag HTML.</a:t>
            </a:r>
          </a:p>
          <a:p>
            <a:pPr marL="457200" indent="-457200" algn="l" fontAlgn="base">
              <a:spcBef>
                <a:spcPts val="12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Năm 1998, HTML phiên bản 4.01 ra đời.</a:t>
            </a:r>
          </a:p>
          <a:p>
            <a:pPr marL="457200" indent="-457200" algn="l" fontAlgn="base">
              <a:spcBef>
                <a:spcPts val="12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Năm 2000, các phiên bản HTML được thay thế bằng XHTML.</a:t>
            </a:r>
          </a:p>
          <a:p>
            <a:pPr marL="457200" indent="-457200" algn="l" fontAlgn="base">
              <a:spcBef>
                <a:spcPts val="1200"/>
              </a:spcBef>
              <a:buClr>
                <a:srgbClr val="C00000"/>
              </a:buClr>
              <a:buFont typeface="Wingdings" panose="05000000000000000000" pitchFamily="2" charset="2"/>
              <a:buChar char="v"/>
            </a:pPr>
            <a:r>
              <a:rPr lang="vi-VN" sz="2600" b="0" i="0" dirty="0">
                <a:solidFill>
                  <a:srgbClr val="333333"/>
                </a:solidFill>
                <a:effectLst/>
                <a:latin typeface="Roboto" panose="02000000000000000000" pitchFamily="2" charset="0"/>
              </a:rPr>
              <a:t>Năm 2014, HTML được nâng cấp lên HTML5 với sự cải tiến rõ rệt.</a:t>
            </a:r>
          </a:p>
        </p:txBody>
      </p:sp>
    </p:spTree>
    <p:extLst>
      <p:ext uri="{BB962C8B-B14F-4D97-AF65-F5344CB8AC3E}">
        <p14:creationId xmlns:p14="http://schemas.microsoft.com/office/powerpoint/2010/main" val="3772004394"/>
      </p:ext>
    </p:extLst>
  </p:cSld>
  <p:clrMapOvr>
    <a:masterClrMapping/>
  </p:clrMapOvr>
  <mc:AlternateContent xmlns:mc="http://schemas.openxmlformats.org/markup-compatibility/2006">
    <mc:Choice xmlns:p14="http://schemas.microsoft.com/office/powerpoint/2010/main" Requires="p14">
      <p:transition spd="slow" p14:dur="1750" advClick="0">
        <p14:doors dir="vert"/>
      </p:transition>
    </mc:Choice>
    <mc:Fallback>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0CD753C1D6C9419661183C5D1677C3" ma:contentTypeVersion="4" ma:contentTypeDescription="Create a new document." ma:contentTypeScope="" ma:versionID="c5980b69ebcab4ffa719fcc8496b4abb">
  <xsd:schema xmlns:xsd="http://www.w3.org/2001/XMLSchema" xmlns:xs="http://www.w3.org/2001/XMLSchema" xmlns:p="http://schemas.microsoft.com/office/2006/metadata/properties" xmlns:ns2="3498a131-afed-47bd-b7a1-c89bbe150c11" targetNamespace="http://schemas.microsoft.com/office/2006/metadata/properties" ma:root="true" ma:fieldsID="753163a1641a185938d485cac0a483e8" ns2:_="">
    <xsd:import namespace="3498a131-afed-47bd-b7a1-c89bbe150c1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98a131-afed-47bd-b7a1-c89bbe150c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DD9947-D8BD-40CD-9403-5D7FC22031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98a131-afed-47bd-b7a1-c89bbe150c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CE54CC-E759-42CB-BC23-84710511836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C5B95F1-52AB-4BBA-AC15-994EDA76B3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包图主题2</Template>
  <TotalTime>3995</TotalTime>
  <Words>2476</Words>
  <Application>Microsoft Office PowerPoint</Application>
  <PresentationFormat>Widescreen</PresentationFormat>
  <Paragraphs>227</Paragraphs>
  <Slides>34</Slides>
  <Notes>28</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34</vt:i4>
      </vt:variant>
    </vt:vector>
  </HeadingPairs>
  <TitlesOfParts>
    <vt:vector size="51" baseType="lpstr">
      <vt:lpstr>等线</vt:lpstr>
      <vt:lpstr>微软雅黑</vt:lpstr>
      <vt:lpstr>Arial</vt:lpstr>
      <vt:lpstr>Arial (Body)</vt:lpstr>
      <vt:lpstr>Calibri</vt:lpstr>
      <vt:lpstr>Cambria</vt:lpstr>
      <vt:lpstr>Consolas</vt:lpstr>
      <vt:lpstr>CourierNewPS-BoldMT</vt:lpstr>
      <vt:lpstr>CourierNewPSMT</vt:lpstr>
      <vt:lpstr>Open Sans</vt:lpstr>
      <vt:lpstr>Roboto</vt:lpstr>
      <vt:lpstr>sans</vt:lpstr>
      <vt:lpstr>Tahoma</vt:lpstr>
      <vt:lpstr>Times New Roman</vt:lpstr>
      <vt:lpstr>Verdana</vt:lpstr>
      <vt:lpstr>Wingdings</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Bùi Minh Phụng - Khoa Công nghệ thông tin - VLSET</cp:lastModifiedBy>
  <cp:revision>242</cp:revision>
  <dcterms:created xsi:type="dcterms:W3CDTF">2017-09-22T08:16:39Z</dcterms:created>
  <dcterms:modified xsi:type="dcterms:W3CDTF">2022-11-01T07:58:57Z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0x010100860CD753C1D6C9419661183C5D1677C3</vt:lpwstr>
  </property>
</Properties>
</file>